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03" r:id="rId2"/>
    <p:sldId id="404" r:id="rId3"/>
    <p:sldId id="405" r:id="rId4"/>
    <p:sldId id="406" r:id="rId5"/>
    <p:sldId id="407" r:id="rId6"/>
    <p:sldId id="408" r:id="rId7"/>
    <p:sldId id="409" r:id="rId8"/>
    <p:sldId id="411" r:id="rId9"/>
    <p:sldId id="412" r:id="rId10"/>
    <p:sldId id="413" r:id="rId11"/>
    <p:sldId id="410" r:id="rId12"/>
    <p:sldId id="414" r:id="rId13"/>
    <p:sldId id="415" r:id="rId14"/>
    <p:sldId id="416" r:id="rId15"/>
    <p:sldId id="422" r:id="rId16"/>
    <p:sldId id="417" r:id="rId1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880089"/>
    <a:srgbClr val="F07A00"/>
    <a:srgbClr val="C98700"/>
    <a:srgbClr val="EB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468E3-71DD-564B-8EFF-D7E423F60F04}" type="datetime1">
              <a:rPr lang="en-US" smtClean="0"/>
              <a:t>5/3/16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C355F-631A-D54A-841C-CA93D699F5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699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F00CE-D7DF-7148-B430-47D7C5E1F1A3}" type="datetime1">
              <a:rPr lang="en-US" smtClean="0"/>
              <a:t>5/3/16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3684F-3E91-6A47-8F50-2AF65B48B9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173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3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FD82-2DA4-3B47-848D-9C1EBCD48504}" type="datetime1">
              <a:rPr lang="en-US" smtClean="0"/>
              <a:t>5/3/16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7368-B8F8-3644-8B30-E43E8EBB7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4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7C5-7DB5-7F47-8B79-357BEF303E99}" type="datetime1">
              <a:rPr lang="en-US" smtClean="0"/>
              <a:t>5/3/16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7368-B8F8-3644-8B30-E43E8EBB7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1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51A1-2EF7-1A41-9A72-CFEF0A90F270}" type="datetime1">
              <a:rPr lang="en-US" smtClean="0"/>
              <a:t>5/3/16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7368-B8F8-3644-8B30-E43E8EBB7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3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3505-7DD6-3E4A-A68A-6802A16694F9}" type="datetime1">
              <a:rPr lang="en-US" smtClean="0"/>
              <a:t>5/3/16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7368-B8F8-3644-8B30-E43E8EBB7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8BFE-96E8-1143-A999-4677718F7CB0}" type="datetime1">
              <a:rPr lang="en-US" smtClean="0"/>
              <a:t>5/3/16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7368-B8F8-3644-8B30-E43E8EBB7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FECD-1B0F-AA40-9EC8-47E189E8A494}" type="datetime1">
              <a:rPr lang="en-US" smtClean="0"/>
              <a:t>5/3/16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7368-B8F8-3644-8B30-E43E8EBB7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2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F3B1-186B-0A4F-8164-2ECD799D5DAB}" type="datetime1">
              <a:rPr lang="en-US" smtClean="0"/>
              <a:t>5/3/16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7368-B8F8-3644-8B30-E43E8EBB7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544C-4489-6448-B3E5-C6E73765D517}" type="datetime1">
              <a:rPr lang="en-US" smtClean="0"/>
              <a:t>5/3/16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7368-B8F8-3644-8B30-E43E8EBB7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3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BEC1-0573-CC43-A971-D9D153488E25}" type="datetime1">
              <a:rPr lang="en-US" smtClean="0"/>
              <a:t>5/3/16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7368-B8F8-3644-8B30-E43E8EBB7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8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9A75-80AC-F345-BF84-963ACDB02C3E}" type="datetime1">
              <a:rPr lang="en-US" smtClean="0"/>
              <a:t>5/3/16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7368-B8F8-3644-8B30-E43E8EBB7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7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B20B-F8CE-B34D-B52A-CA726410F95C}" type="datetime1">
              <a:rPr lang="en-US" smtClean="0"/>
              <a:t>5/3/16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7368-B8F8-3644-8B30-E43E8EBB7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8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1D997-AACB-8E4F-90B6-E5E913792A1C}" type="datetime1">
              <a:rPr lang="en-US" smtClean="0"/>
              <a:t>5/3/16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67368-B8F8-3644-8B30-E43E8EBB7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0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616" y="594317"/>
            <a:ext cx="8815721" cy="1865479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Lectures on Informatics:</a:t>
            </a:r>
            <a:br>
              <a:rPr lang="en-US" dirty="0"/>
            </a:br>
            <a:r>
              <a:rPr lang="en-US" dirty="0"/>
              <a:t>An Introduction to Computers and Informatics in the Health Sciences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1568"/>
            <a:ext cx="7772400" cy="3309189"/>
          </a:xfrm>
        </p:spPr>
        <p:txBody>
          <a:bodyPr>
            <a:normAutofit fontScale="70000" lnSpcReduction="20000"/>
          </a:bodyPr>
          <a:lstStyle/>
          <a:p>
            <a:r>
              <a:rPr lang="en-US" sz="4600" dirty="0" smtClean="0">
                <a:solidFill>
                  <a:srgbClr val="0000FF"/>
                </a:solidFill>
              </a:rPr>
              <a:t>Sequencing Application III:</a:t>
            </a:r>
          </a:p>
          <a:p>
            <a:r>
              <a:rPr lang="en-US" sz="4600" dirty="0" smtClean="0">
                <a:solidFill>
                  <a:srgbClr val="0000FF"/>
                </a:solidFill>
              </a:rPr>
              <a:t>Visualization of </a:t>
            </a:r>
            <a:r>
              <a:rPr lang="en-US" sz="4600" dirty="0" err="1" smtClean="0">
                <a:solidFill>
                  <a:srgbClr val="0000FF"/>
                </a:solidFill>
              </a:rPr>
              <a:t>Microbiome</a:t>
            </a:r>
            <a:r>
              <a:rPr lang="en-US" sz="4600" dirty="0" smtClean="0">
                <a:solidFill>
                  <a:srgbClr val="0000FF"/>
                </a:solidFill>
              </a:rPr>
              <a:t> Data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C98700"/>
                </a:solidFill>
              </a:rPr>
              <a:t>Christopher Taylor</a:t>
            </a:r>
          </a:p>
          <a:p>
            <a:r>
              <a:rPr lang="en-US" dirty="0" smtClean="0">
                <a:solidFill>
                  <a:srgbClr val="C98700"/>
                </a:solidFill>
              </a:rPr>
              <a:t>Associate Professor</a:t>
            </a:r>
          </a:p>
          <a:p>
            <a:r>
              <a:rPr lang="en-US" dirty="0" smtClean="0">
                <a:solidFill>
                  <a:srgbClr val="C98700"/>
                </a:solidFill>
              </a:rPr>
              <a:t>Department of Microbiology,</a:t>
            </a:r>
          </a:p>
          <a:p>
            <a:r>
              <a:rPr lang="en-US" dirty="0" smtClean="0">
                <a:solidFill>
                  <a:srgbClr val="C98700"/>
                </a:solidFill>
              </a:rPr>
              <a:t>Immunology &amp; Parasitology</a:t>
            </a:r>
            <a:endParaRPr lang="en-US" dirty="0">
              <a:solidFill>
                <a:srgbClr val="C98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5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OTU Picking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012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Still an active area of research</a:t>
            </a:r>
          </a:p>
          <a:p>
            <a:r>
              <a:rPr lang="en-US" dirty="0" err="1" smtClean="0"/>
              <a:t>Dereplication</a:t>
            </a:r>
            <a:r>
              <a:rPr lang="en-US" dirty="0" smtClean="0"/>
              <a:t> (Obvious)</a:t>
            </a:r>
          </a:p>
          <a:p>
            <a:r>
              <a:rPr lang="en-US" dirty="0" smtClean="0"/>
              <a:t>Tradeoff:</a:t>
            </a:r>
          </a:p>
          <a:p>
            <a:pPr lvl="1"/>
            <a:r>
              <a:rPr lang="en-US" dirty="0" smtClean="0"/>
              <a:t>100% Identity Clusters (No OTUs Approach) </a:t>
            </a:r>
            <a:r>
              <a:rPr lang="en-US" dirty="0" smtClean="0">
                <a:sym typeface="Wingdings"/>
              </a:rPr>
              <a:t>    </a:t>
            </a:r>
          </a:p>
          <a:p>
            <a:pPr lvl="2"/>
            <a:r>
              <a:rPr lang="en-US" dirty="0" smtClean="0">
                <a:sym typeface="Wingdings"/>
              </a:rPr>
              <a:t>No </a:t>
            </a:r>
            <a:r>
              <a:rPr lang="en-US" dirty="0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oss of resolution, but very </a:t>
            </a:r>
            <a:r>
              <a:rPr lang="en-US" dirty="0">
                <a:sym typeface="Wingdings"/>
              </a:rPr>
              <a:t>c</a:t>
            </a:r>
            <a:r>
              <a:rPr lang="en-US" dirty="0" smtClean="0">
                <a:sym typeface="Wingdings"/>
              </a:rPr>
              <a:t>ompute </a:t>
            </a:r>
            <a:r>
              <a:rPr lang="en-US" dirty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ntensive</a:t>
            </a:r>
            <a:endParaRPr lang="en-US" dirty="0" smtClean="0"/>
          </a:p>
          <a:p>
            <a:pPr lvl="1"/>
            <a:r>
              <a:rPr lang="en-US" dirty="0" smtClean="0"/>
              <a:t>97% Identity Clusters (OTUs &lt;= 3% Difference)</a:t>
            </a:r>
          </a:p>
          <a:p>
            <a:pPr lvl="2"/>
            <a:r>
              <a:rPr lang="en-US" dirty="0" smtClean="0">
                <a:sym typeface="Wingdings"/>
              </a:rPr>
              <a:t>Potential loss of resolution, less compute intensive</a:t>
            </a:r>
          </a:p>
          <a:p>
            <a:r>
              <a:rPr lang="en-US" dirty="0" smtClean="0">
                <a:sym typeface="Wingdings"/>
              </a:rPr>
              <a:t>UPARSE is a novel approach that attempts to achieve the best of both sides of the spectrum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1733-A116-9A4D-9F33-0BCB69CCD08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2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Data Analysis 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1733-A116-9A4D-9F33-0BCB69CCD08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7376" y="1534014"/>
            <a:ext cx="8724668" cy="3816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Nat Methods. 2013 Oct;10(10):996-8. </a:t>
            </a:r>
            <a:r>
              <a:rPr lang="en-US" sz="2400" i="1" dirty="0" err="1"/>
              <a:t>doi</a:t>
            </a:r>
            <a:r>
              <a:rPr lang="en-US" sz="2400" i="1" dirty="0"/>
              <a:t>: 10.1038/nmeth.2604</a:t>
            </a:r>
            <a:r>
              <a:rPr lang="en-US" sz="2400" i="1" dirty="0" smtClean="0"/>
              <a:t>.</a:t>
            </a:r>
            <a:endParaRPr lang="en-US" sz="2400" i="1" dirty="0"/>
          </a:p>
          <a:p>
            <a:r>
              <a:rPr lang="en-US" sz="2000" b="1" dirty="0"/>
              <a:t>UPARSE: highly accurate OTU sequences from microbial </a:t>
            </a:r>
            <a:r>
              <a:rPr lang="en-US" sz="2000" b="1" dirty="0" err="1"/>
              <a:t>amplicon</a:t>
            </a:r>
            <a:r>
              <a:rPr lang="en-US" sz="2000" b="1" dirty="0"/>
              <a:t> reads.</a:t>
            </a:r>
          </a:p>
          <a:p>
            <a:r>
              <a:rPr lang="en-US" u="sng" dirty="0"/>
              <a:t>Edgar RC</a:t>
            </a:r>
            <a:r>
              <a:rPr lang="en-US" u="sng" dirty="0" smtClean="0"/>
              <a:t>.</a:t>
            </a:r>
            <a:endParaRPr lang="en-US" u="sng" dirty="0"/>
          </a:p>
          <a:p>
            <a:r>
              <a:rPr lang="en-US" dirty="0"/>
              <a:t>Independent Investigator, Tiburon, California, USA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Abstract</a:t>
            </a:r>
          </a:p>
          <a:p>
            <a:r>
              <a:rPr lang="en-US" dirty="0"/>
              <a:t>Amplified marker-gene sequences can be used to understand microbial community structure, but they suffer from a high level of sequencing and amplification artifacts. The UPARSE pipeline reports operational taxonomic unit (OTU) sequences with ≤1% incorrect bases in artificial microbial community tests, compared with &gt;3% incorrect bases commonly reported by other methods. The improved accuracy results in far fewer OTUs, consistently closer to the expected number of species in a community.</a:t>
            </a:r>
          </a:p>
          <a:p>
            <a:r>
              <a:rPr lang="en-US" dirty="0"/>
              <a:t>PMID: 23955772 [PubMed - in process</a:t>
            </a:r>
            <a:r>
              <a:rPr lang="en-US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4655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Chimeric OTU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PCR amplification of 16S </a:t>
            </a:r>
            <a:r>
              <a:rPr lang="en-US" dirty="0" err="1" smtClean="0"/>
              <a:t>rDNA</a:t>
            </a:r>
            <a:r>
              <a:rPr lang="en-US" dirty="0" smtClean="0"/>
              <a:t>, chimeric PCR products can occur</a:t>
            </a:r>
          </a:p>
          <a:p>
            <a:pPr lvl="1"/>
            <a:r>
              <a:rPr lang="en-US" dirty="0" smtClean="0"/>
              <a:t>Depending on the PCR cycle when a chimera forms, it can become quite abundant</a:t>
            </a:r>
          </a:p>
          <a:p>
            <a:pPr lvl="1"/>
            <a:r>
              <a:rPr lang="en-US" dirty="0" smtClean="0"/>
              <a:t>It will look like a new species of bacteria</a:t>
            </a:r>
          </a:p>
          <a:p>
            <a:r>
              <a:rPr lang="en-US" dirty="0" smtClean="0"/>
              <a:t>There are several approaches to find chimeras</a:t>
            </a:r>
          </a:p>
          <a:p>
            <a:pPr lvl="1"/>
            <a:r>
              <a:rPr lang="en-US" dirty="0" smtClean="0"/>
              <a:t>de novo</a:t>
            </a:r>
          </a:p>
          <a:p>
            <a:pPr lvl="1"/>
            <a:r>
              <a:rPr lang="en-US" dirty="0" smtClean="0"/>
              <a:t>Gold Standard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9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Search of Original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original merged filtered sequences are searched against the OTU clusters we formed</a:t>
            </a:r>
          </a:p>
          <a:p>
            <a:pPr lvl="1"/>
            <a:r>
              <a:rPr lang="en-US" dirty="0" smtClean="0"/>
              <a:t>The non-chimeric OTU clusters</a:t>
            </a:r>
          </a:p>
          <a:p>
            <a:r>
              <a:rPr lang="en-US" dirty="0" smtClean="0"/>
              <a:t>This allows us to determine how many times each OTU we have identified appeared in each original sample</a:t>
            </a:r>
          </a:p>
          <a:p>
            <a:r>
              <a:rPr lang="en-US" dirty="0" smtClean="0"/>
              <a:t>Produces an OTU table/matrix with samples in the columns and OTUs in the rows</a:t>
            </a:r>
          </a:p>
          <a:p>
            <a:pPr lvl="1"/>
            <a:r>
              <a:rPr lang="en-US" dirty="0" smtClean="0"/>
              <a:t>Entry indicates how many reads mapped to that OTU from that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9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Representative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representative read is chosen from each OTU cluster</a:t>
            </a:r>
          </a:p>
          <a:p>
            <a:r>
              <a:rPr lang="en-US" dirty="0" smtClean="0"/>
              <a:t>This representative sequence will be used to represent the entire OTU cluster</a:t>
            </a:r>
          </a:p>
          <a:p>
            <a:r>
              <a:rPr lang="en-US" dirty="0" smtClean="0"/>
              <a:t>The set of representative sequences are aligned and a phylogenetic tree is built to relate OTUs to one another based on phylogenetic distance of their representative sequence</a:t>
            </a:r>
          </a:p>
          <a:p>
            <a:r>
              <a:rPr lang="en-US" dirty="0" smtClean="0"/>
              <a:t>The representative sequence of each OTU is searched against RDP to assign a taxonomic classification to each OTU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1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Analysis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a script to encapsulate the UPARSE analysis steps</a:t>
            </a:r>
          </a:p>
          <a:p>
            <a:r>
              <a:rPr lang="en-US" dirty="0" smtClean="0"/>
              <a:t>$ </a:t>
            </a:r>
            <a:r>
              <a:rPr lang="en-US" dirty="0" err="1" smtClean="0"/>
              <a:t>uparse_primary.py</a:t>
            </a: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MouseRaw</a:t>
            </a:r>
            <a:r>
              <a:rPr lang="en-US" dirty="0" smtClean="0"/>
              <a:t>/ -o </a:t>
            </a:r>
            <a:r>
              <a:rPr lang="en-US" dirty="0" err="1" smtClean="0"/>
              <a:t>MousePrimary</a:t>
            </a:r>
            <a:r>
              <a:rPr lang="en-US" dirty="0" smtClean="0"/>
              <a:t>/ --</a:t>
            </a:r>
            <a:r>
              <a:rPr lang="en-US" dirty="0" err="1" smtClean="0"/>
              <a:t>merge_truncqual</a:t>
            </a:r>
            <a:r>
              <a:rPr lang="en-US" dirty="0" smtClean="0"/>
              <a:t> 2                --</a:t>
            </a:r>
            <a:r>
              <a:rPr lang="en-US" dirty="0" err="1" smtClean="0"/>
              <a:t>filter_truncqual</a:t>
            </a:r>
            <a:r>
              <a:rPr lang="en-US" dirty="0" smtClean="0"/>
              <a:t> 5 --</a:t>
            </a:r>
            <a:r>
              <a:rPr lang="en-US" dirty="0" err="1" smtClean="0"/>
              <a:t>filter_trunclen</a:t>
            </a:r>
            <a:r>
              <a:rPr lang="en-US" dirty="0" smtClean="0"/>
              <a:t> 400</a:t>
            </a:r>
          </a:p>
          <a:p>
            <a:pPr lvl="1"/>
            <a:r>
              <a:rPr lang="en-US" dirty="0" err="1" smtClean="0"/>
              <a:t>merge_truncqual</a:t>
            </a:r>
            <a:r>
              <a:rPr lang="en-US" dirty="0" smtClean="0"/>
              <a:t> should be set to 2 for </a:t>
            </a:r>
            <a:r>
              <a:rPr lang="en-US" dirty="0" err="1" smtClean="0"/>
              <a:t>illumina</a:t>
            </a:r>
            <a:endParaRPr lang="en-US" dirty="0"/>
          </a:p>
          <a:p>
            <a:pPr lvl="1"/>
            <a:r>
              <a:rPr lang="en-US" dirty="0" err="1" smtClean="0"/>
              <a:t>filter_truncqual</a:t>
            </a:r>
            <a:r>
              <a:rPr lang="en-US" dirty="0" smtClean="0"/>
              <a:t> 5 or 10 depending on quality</a:t>
            </a:r>
          </a:p>
          <a:p>
            <a:pPr lvl="1"/>
            <a:r>
              <a:rPr lang="en-US" dirty="0" err="1" smtClean="0"/>
              <a:t>filter_trunclen</a:t>
            </a:r>
            <a:r>
              <a:rPr lang="en-US" dirty="0" smtClean="0"/>
              <a:t> set to smallest </a:t>
            </a:r>
            <a:r>
              <a:rPr lang="en-US" dirty="0" err="1" smtClean="0"/>
              <a:t>amplicon</a:t>
            </a:r>
            <a:r>
              <a:rPr lang="en-US" dirty="0" smtClean="0"/>
              <a:t>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of Primary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973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OTU Table in BIOM format</a:t>
            </a:r>
          </a:p>
          <a:p>
            <a:pPr lvl="1"/>
            <a:r>
              <a:rPr lang="en-US" dirty="0" smtClean="0"/>
              <a:t>The OTU table is a matrix where each column represents a sample from the analysis</a:t>
            </a:r>
          </a:p>
          <a:p>
            <a:pPr lvl="1"/>
            <a:r>
              <a:rPr lang="en-US" dirty="0" smtClean="0"/>
              <a:t>Each row represents an OTU</a:t>
            </a:r>
          </a:p>
          <a:p>
            <a:pPr lvl="2"/>
            <a:r>
              <a:rPr lang="en-US" dirty="0" smtClean="0"/>
              <a:t>Each OTU has a taxonomic classification assigned to it</a:t>
            </a:r>
          </a:p>
          <a:p>
            <a:pPr lvl="1"/>
            <a:r>
              <a:rPr lang="en-US" dirty="0" smtClean="0"/>
              <a:t>An entry in the matrix counts the # of times the given OTU appeared in the given sample</a:t>
            </a:r>
          </a:p>
          <a:p>
            <a:r>
              <a:rPr lang="en-US" dirty="0" smtClean="0"/>
              <a:t>Phylogenetic Tree</a:t>
            </a:r>
          </a:p>
          <a:p>
            <a:pPr lvl="1"/>
            <a:r>
              <a:rPr lang="en-US" dirty="0" smtClean="0"/>
              <a:t>The leaves of the phylogenetic tree are the OTUs</a:t>
            </a:r>
          </a:p>
          <a:p>
            <a:pPr lvl="1"/>
            <a:r>
              <a:rPr lang="en-US" dirty="0" smtClean="0"/>
              <a:t>Distance between two OTUs gives a measure of their evolutionary distance for comparisons that we will make between the communities (Beta Diversity)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7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</a:t>
            </a:r>
            <a:r>
              <a:rPr lang="en-US" dirty="0" err="1" smtClean="0"/>
              <a:t>Microbiome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Using Behavioral Mouse data set</a:t>
            </a:r>
          </a:p>
          <a:p>
            <a:pPr lvl="1"/>
            <a:r>
              <a:rPr lang="en-US" dirty="0" smtClean="0"/>
              <a:t>Chow, HFD, Donors</a:t>
            </a:r>
          </a:p>
          <a:p>
            <a:r>
              <a:rPr lang="en-US" dirty="0" smtClean="0"/>
              <a:t>Primary Data Analysis</a:t>
            </a:r>
          </a:p>
          <a:p>
            <a:pPr lvl="1"/>
            <a:r>
              <a:rPr lang="en-US" dirty="0" smtClean="0"/>
              <a:t>Merging, Filtering, </a:t>
            </a:r>
            <a:r>
              <a:rPr lang="en-US" dirty="0" err="1" smtClean="0"/>
              <a:t>Dereplication</a:t>
            </a:r>
            <a:r>
              <a:rPr lang="en-US" dirty="0" smtClean="0"/>
              <a:t>, OTU Clustering, Chimera Removal, Representative Set Picking, Phylogenetic Tree Building, Taxonomic Assignment</a:t>
            </a:r>
          </a:p>
          <a:p>
            <a:pPr lvl="1"/>
            <a:r>
              <a:rPr lang="en-US" dirty="0" smtClean="0"/>
              <a:t>Outputs: OTU Table, Phylogenetic Tree</a:t>
            </a:r>
          </a:p>
          <a:p>
            <a:r>
              <a:rPr lang="en-US" dirty="0" smtClean="0"/>
              <a:t>Secondary Data Analysis</a:t>
            </a:r>
          </a:p>
          <a:p>
            <a:pPr lvl="1"/>
            <a:r>
              <a:rPr lang="en-US" dirty="0" smtClean="0"/>
              <a:t>Alpha diversity, Beta Diversity, Taxonomic Summary</a:t>
            </a:r>
          </a:p>
          <a:p>
            <a:pPr lvl="1"/>
            <a:endParaRPr lang="en-US" dirty="0"/>
          </a:p>
        </p:txBody>
      </p:sp>
      <p:pic>
        <p:nvPicPr>
          <p:cNvPr id="4" name="Picture 3" descr="c57bl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608" y="1811588"/>
            <a:ext cx="946123" cy="741960"/>
          </a:xfrm>
          <a:prstGeom prst="rect">
            <a:avLst/>
          </a:prstGeom>
        </p:spPr>
      </p:pic>
      <p:pic>
        <p:nvPicPr>
          <p:cNvPr id="5" name="Picture 4" descr="c57bl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1588" y="1811588"/>
            <a:ext cx="946123" cy="7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0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KRS_S156_L001_me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2" y="440277"/>
            <a:ext cx="8565717" cy="6424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4"/>
            <a:ext cx="8229600" cy="829309"/>
          </a:xfrm>
        </p:spPr>
        <p:txBody>
          <a:bodyPr/>
          <a:lstStyle/>
          <a:p>
            <a:r>
              <a:rPr lang="en-US" dirty="0" smtClean="0"/>
              <a:t>Merging Forward &amp; Reverse Reads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41402" y="6440106"/>
            <a:ext cx="3628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Amplicon</a:t>
            </a:r>
            <a:r>
              <a:rPr lang="en-US" b="1" dirty="0" smtClean="0"/>
              <a:t> Position (</a:t>
            </a:r>
            <a:r>
              <a:rPr lang="en-US" b="1" dirty="0" err="1" smtClean="0"/>
              <a:t>bp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5092" y="3456547"/>
            <a:ext cx="93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Q-Score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976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nne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87" y="2747087"/>
            <a:ext cx="1938846" cy="1211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Merged 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1975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Truncate each read to 400 </a:t>
            </a:r>
            <a:r>
              <a:rPr lang="en-US" dirty="0" err="1" smtClean="0"/>
              <a:t>bp</a:t>
            </a:r>
            <a:r>
              <a:rPr lang="en-US" dirty="0" smtClean="0"/>
              <a:t> long</a:t>
            </a:r>
          </a:p>
          <a:p>
            <a:endParaRPr lang="en-US" dirty="0" smtClean="0"/>
          </a:p>
          <a:p>
            <a:r>
              <a:rPr lang="en-US" dirty="0" smtClean="0"/>
              <a:t>Filter out any reads which have a base pair with Q-Score &lt; 5 in the 400 </a:t>
            </a:r>
            <a:r>
              <a:rPr lang="en-US" dirty="0" err="1" smtClean="0"/>
              <a:t>bp</a:t>
            </a:r>
            <a:r>
              <a:rPr lang="en-US" dirty="0" smtClean="0"/>
              <a:t> merged read</a:t>
            </a:r>
          </a:p>
          <a:p>
            <a:pPr lvl="1"/>
            <a:r>
              <a:rPr lang="en-US" dirty="0" smtClean="0"/>
              <a:t>Removes any reads with N base calls (Q-Score 2)</a:t>
            </a:r>
          </a:p>
          <a:p>
            <a:pPr lvl="1"/>
            <a:r>
              <a:rPr lang="en-US" dirty="0" smtClean="0"/>
              <a:t>Removes any reads with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error</a:t>
            </a:r>
            <a:r>
              <a:rPr lang="en-US" dirty="0" smtClean="0"/>
              <a:t> &gt; 0.4</a:t>
            </a:r>
          </a:p>
          <a:p>
            <a:r>
              <a:rPr lang="en-US" dirty="0" smtClean="0"/>
              <a:t>This leaves us with reasonable quality merged </a:t>
            </a:r>
            <a:r>
              <a:rPr lang="en-US" dirty="0" err="1" smtClean="0"/>
              <a:t>amplicon</a:t>
            </a:r>
            <a:r>
              <a:rPr lang="en-US" dirty="0" smtClean="0"/>
              <a:t> reads</a:t>
            </a:r>
          </a:p>
          <a:p>
            <a:pPr lvl="1"/>
            <a:r>
              <a:rPr lang="en-US" dirty="0" smtClean="0"/>
              <a:t>All Q-Scores &gt;= 5 (Most Q-Scores &gt;&gt;&gt; 5)</a:t>
            </a:r>
            <a:endParaRPr lang="en-US" dirty="0"/>
          </a:p>
        </p:txBody>
      </p:sp>
      <p:pic>
        <p:nvPicPr>
          <p:cNvPr id="4" name="Picture 3" descr="1393532642_cutting_pap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80" y="1334666"/>
            <a:ext cx="2397920" cy="134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9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Concatenate and </a:t>
            </a:r>
            <a:r>
              <a:rPr lang="en-US" dirty="0" err="1" smtClean="0"/>
              <a:t>Dereplicate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we have one read file for each sample</a:t>
            </a:r>
          </a:p>
          <a:p>
            <a:pPr lvl="1"/>
            <a:r>
              <a:rPr lang="en-US" dirty="0" smtClean="0"/>
              <a:t>It contains merged forward and reversed reads</a:t>
            </a:r>
          </a:p>
          <a:p>
            <a:pPr lvl="1"/>
            <a:r>
              <a:rPr lang="en-US" dirty="0" smtClean="0"/>
              <a:t>Filtered to moderate quality </a:t>
            </a:r>
            <a:r>
              <a:rPr lang="en-US" dirty="0" err="1" smtClean="0"/>
              <a:t>amplicon</a:t>
            </a:r>
            <a:r>
              <a:rPr lang="en-US" dirty="0" smtClean="0"/>
              <a:t> reads</a:t>
            </a:r>
          </a:p>
          <a:p>
            <a:r>
              <a:rPr lang="en-US" dirty="0" smtClean="0"/>
              <a:t>Concatenate reads from all samples into a single read file</a:t>
            </a:r>
          </a:p>
          <a:p>
            <a:r>
              <a:rPr lang="en-US" dirty="0" err="1" smtClean="0"/>
              <a:t>Dereplicate</a:t>
            </a:r>
            <a:r>
              <a:rPr lang="en-US" dirty="0" smtClean="0"/>
              <a:t> the concatenated sequence file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emove all but one copy of each identical read</a:t>
            </a:r>
          </a:p>
          <a:p>
            <a:pPr lvl="1"/>
            <a:r>
              <a:rPr lang="en-US" dirty="0" smtClean="0"/>
              <a:t>Maintain a count in the header of duplicates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7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Singletons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</a:t>
            </a:r>
            <a:r>
              <a:rPr lang="en-US" dirty="0" err="1" smtClean="0"/>
              <a:t>dereplicated</a:t>
            </a:r>
            <a:r>
              <a:rPr lang="en-US" dirty="0" smtClean="0"/>
              <a:t> sequence file, remove every read which only appeared once across all samples</a:t>
            </a:r>
          </a:p>
          <a:p>
            <a:r>
              <a:rPr lang="en-US" dirty="0" smtClean="0"/>
              <a:t>That is, the exact 400 </a:t>
            </a:r>
            <a:r>
              <a:rPr lang="en-US" dirty="0" err="1" smtClean="0"/>
              <a:t>nt</a:t>
            </a:r>
            <a:r>
              <a:rPr lang="en-US" dirty="0" smtClean="0"/>
              <a:t> sequence was only seen once in one sample, never seen again</a:t>
            </a:r>
          </a:p>
          <a:p>
            <a:pPr lvl="1"/>
            <a:r>
              <a:rPr lang="en-US" dirty="0" smtClean="0"/>
              <a:t>Very highly likely to have been a sequencing error</a:t>
            </a:r>
          </a:p>
          <a:p>
            <a:pPr lvl="1"/>
            <a:r>
              <a:rPr lang="en-US" dirty="0" smtClean="0"/>
              <a:t>Even a very rare bacterial sequence would have very likely been seen in more than one sample or seen more than one time within a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3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OTUs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OTU – Operational Taxonomic Unit</a:t>
            </a:r>
          </a:p>
          <a:p>
            <a:r>
              <a:rPr lang="en-US" dirty="0" smtClean="0"/>
              <a:t>Rule of thumb </a:t>
            </a:r>
            <a:r>
              <a:rPr lang="en-US" dirty="0" smtClean="0">
                <a:sym typeface="Wingdings"/>
              </a:rPr>
              <a:t> Bacterial species separation is about 97% sequence identity</a:t>
            </a:r>
          </a:p>
          <a:p>
            <a:r>
              <a:rPr lang="en-US" dirty="0" smtClean="0">
                <a:sym typeface="Wingdings"/>
              </a:rPr>
              <a:t>Why use </a:t>
            </a:r>
            <a:r>
              <a:rPr lang="en-US" dirty="0">
                <a:sym typeface="Wingdings"/>
              </a:rPr>
              <a:t>Why use OTUs</a:t>
            </a:r>
            <a:r>
              <a:rPr lang="en-US" dirty="0" smtClean="0">
                <a:sym typeface="Wingdings"/>
              </a:rPr>
              <a:t>?</a:t>
            </a:r>
          </a:p>
          <a:p>
            <a:pPr lvl="1"/>
            <a:r>
              <a:rPr lang="en-US" dirty="0" smtClean="0">
                <a:sym typeface="Wingdings"/>
              </a:rPr>
              <a:t>OTUs are used as a computational efficiency</a:t>
            </a:r>
          </a:p>
        </p:txBody>
      </p:sp>
    </p:spTree>
    <p:extLst>
      <p:ext uri="{BB962C8B-B14F-4D97-AF65-F5344CB8AC3E}">
        <p14:creationId xmlns:p14="http://schemas.microsoft.com/office/powerpoint/2010/main" val="396556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18"/>
            <a:ext cx="8229600" cy="1143000"/>
          </a:xfrm>
        </p:spPr>
        <p:txBody>
          <a:bodyPr/>
          <a:lstStyle/>
          <a:p>
            <a:r>
              <a:rPr lang="en-US" dirty="0" smtClean="0"/>
              <a:t>Analysis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1733-A116-9A4D-9F33-0BCB69CCD08E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8" name="Curved Connector 7"/>
          <p:cNvCxnSpPr/>
          <p:nvPr/>
        </p:nvCxnSpPr>
        <p:spPr>
          <a:xfrm flipV="1">
            <a:off x="1294493" y="1453108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1324773" y="1605508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V="1">
            <a:off x="1373621" y="1739829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flipV="1">
            <a:off x="1403901" y="1892229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flipV="1">
            <a:off x="1459105" y="2020682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flipV="1">
            <a:off x="1489385" y="2173082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flipV="1">
            <a:off x="1538233" y="2307403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1568513" y="2459803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2033069" y="1239178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2063349" y="1391578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2112197" y="1525899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flipV="1">
            <a:off x="2142477" y="1678299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flipV="1">
            <a:off x="2197681" y="1806752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flipV="1">
            <a:off x="2227961" y="1959152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flipV="1">
            <a:off x="2276809" y="2093473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flipV="1">
            <a:off x="2307089" y="2245873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24773" y="2771896"/>
            <a:ext cx="269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Millions of Reads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3468309" y="1513688"/>
            <a:ext cx="1978386" cy="9461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Quality Filtering</a:t>
            </a:r>
            <a:endParaRPr lang="en-US" dirty="0"/>
          </a:p>
        </p:txBody>
      </p:sp>
      <p:cxnSp>
        <p:nvCxnSpPr>
          <p:cNvPr id="29" name="Curved Connector 28"/>
          <p:cNvCxnSpPr/>
          <p:nvPr/>
        </p:nvCxnSpPr>
        <p:spPr>
          <a:xfrm flipV="1">
            <a:off x="5870069" y="1446765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flipV="1">
            <a:off x="5900349" y="1599165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flipV="1">
            <a:off x="5949197" y="1733486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V="1">
            <a:off x="5979477" y="1885886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flipV="1">
            <a:off x="6034681" y="2014339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flipV="1">
            <a:off x="6064961" y="2166739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flipV="1">
            <a:off x="6144089" y="2453460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flipV="1">
            <a:off x="6608645" y="1232835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flipV="1">
            <a:off x="6638925" y="1385235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flipV="1">
            <a:off x="6687773" y="1519556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flipV="1">
            <a:off x="6803537" y="1952809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 flipV="1">
            <a:off x="6852385" y="2087130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flipV="1">
            <a:off x="6882665" y="2239530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629874" y="2765553"/>
            <a:ext cx="2584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Still Millions of Reads</a:t>
            </a:r>
            <a:endParaRPr lang="en-US" dirty="0"/>
          </a:p>
        </p:txBody>
      </p:sp>
      <p:sp>
        <p:nvSpPr>
          <p:cNvPr id="47" name="Down Arrow 46"/>
          <p:cNvSpPr/>
          <p:nvPr/>
        </p:nvSpPr>
        <p:spPr>
          <a:xfrm>
            <a:off x="6008489" y="3321390"/>
            <a:ext cx="1306722" cy="15263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658886" y="6305028"/>
            <a:ext cx="28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Still Millions of Reads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682068" y="3343012"/>
            <a:ext cx="3437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Chimera Detection</a:t>
            </a:r>
          </a:p>
          <a:p>
            <a:r>
              <a:rPr lang="en-US" b="1" dirty="0" smtClean="0"/>
              <a:t>Sequence Alignment</a:t>
            </a:r>
          </a:p>
          <a:p>
            <a:r>
              <a:rPr lang="en-US" b="1" dirty="0" smtClean="0"/>
              <a:t>Make Phylogenetic Tree</a:t>
            </a:r>
            <a:endParaRPr lang="en-US" b="1" dirty="0"/>
          </a:p>
        </p:txBody>
      </p:sp>
      <p:sp>
        <p:nvSpPr>
          <p:cNvPr id="63" name="Left Arrow 62"/>
          <p:cNvSpPr/>
          <p:nvPr/>
        </p:nvSpPr>
        <p:spPr>
          <a:xfrm>
            <a:off x="3468309" y="5045106"/>
            <a:ext cx="1953976" cy="93390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Taxonomic Assignment</a:t>
            </a:r>
            <a:endParaRPr lang="en-US" dirty="0"/>
          </a:p>
        </p:txBody>
      </p:sp>
      <p:cxnSp>
        <p:nvCxnSpPr>
          <p:cNvPr id="65" name="Curved Connector 64"/>
          <p:cNvCxnSpPr/>
          <p:nvPr/>
        </p:nvCxnSpPr>
        <p:spPr>
          <a:xfrm flipV="1">
            <a:off x="1324232" y="5138640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/>
          <p:nvPr/>
        </p:nvCxnSpPr>
        <p:spPr>
          <a:xfrm flipV="1">
            <a:off x="1373080" y="5272961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/>
          <p:nvPr/>
        </p:nvCxnSpPr>
        <p:spPr>
          <a:xfrm flipV="1">
            <a:off x="1567972" y="5992935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 flipV="1">
            <a:off x="2032528" y="4772310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/>
          <p:nvPr/>
        </p:nvCxnSpPr>
        <p:spPr>
          <a:xfrm flipV="1">
            <a:off x="2306548" y="5779005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038051" y="6305028"/>
            <a:ext cx="263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Hundreds of Species</a:t>
            </a:r>
            <a:endParaRPr lang="en-US" dirty="0"/>
          </a:p>
        </p:txBody>
      </p:sp>
      <p:cxnSp>
        <p:nvCxnSpPr>
          <p:cNvPr id="81" name="Curved Connector 80"/>
          <p:cNvCxnSpPr/>
          <p:nvPr/>
        </p:nvCxnSpPr>
        <p:spPr>
          <a:xfrm flipV="1">
            <a:off x="1263713" y="1397921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/>
          <p:nvPr/>
        </p:nvCxnSpPr>
        <p:spPr>
          <a:xfrm flipV="1">
            <a:off x="1293993" y="1550321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/>
          <p:nvPr/>
        </p:nvCxnSpPr>
        <p:spPr>
          <a:xfrm flipV="1">
            <a:off x="1342841" y="1684642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/>
          <p:nvPr/>
        </p:nvCxnSpPr>
        <p:spPr>
          <a:xfrm flipV="1">
            <a:off x="1373121" y="1837042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/>
          <p:nvPr/>
        </p:nvCxnSpPr>
        <p:spPr>
          <a:xfrm flipV="1">
            <a:off x="1428325" y="1965495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/>
          <p:nvPr/>
        </p:nvCxnSpPr>
        <p:spPr>
          <a:xfrm flipV="1">
            <a:off x="1458605" y="2117895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/>
          <p:nvPr/>
        </p:nvCxnSpPr>
        <p:spPr>
          <a:xfrm flipV="1">
            <a:off x="1507453" y="2252216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/>
          <p:nvPr/>
        </p:nvCxnSpPr>
        <p:spPr>
          <a:xfrm flipV="1">
            <a:off x="1537733" y="2404616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/>
          <p:nvPr/>
        </p:nvCxnSpPr>
        <p:spPr>
          <a:xfrm flipV="1">
            <a:off x="2002289" y="1183991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/>
          <p:nvPr/>
        </p:nvCxnSpPr>
        <p:spPr>
          <a:xfrm flipV="1">
            <a:off x="2032569" y="1336391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/>
          <p:cNvCxnSpPr/>
          <p:nvPr/>
        </p:nvCxnSpPr>
        <p:spPr>
          <a:xfrm flipV="1">
            <a:off x="2081417" y="1470712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/>
          <p:nvPr/>
        </p:nvCxnSpPr>
        <p:spPr>
          <a:xfrm flipV="1">
            <a:off x="2111697" y="1623112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/>
          <p:nvPr/>
        </p:nvCxnSpPr>
        <p:spPr>
          <a:xfrm flipV="1">
            <a:off x="2166901" y="1751565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/>
          <p:cNvCxnSpPr/>
          <p:nvPr/>
        </p:nvCxnSpPr>
        <p:spPr>
          <a:xfrm flipV="1">
            <a:off x="2197181" y="1903965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/>
          <p:nvPr/>
        </p:nvCxnSpPr>
        <p:spPr>
          <a:xfrm flipV="1">
            <a:off x="2246029" y="2038286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urved Connector 95"/>
          <p:cNvCxnSpPr/>
          <p:nvPr/>
        </p:nvCxnSpPr>
        <p:spPr>
          <a:xfrm flipV="1">
            <a:off x="2276309" y="2190686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urved Connector 96"/>
          <p:cNvCxnSpPr/>
          <p:nvPr/>
        </p:nvCxnSpPr>
        <p:spPr>
          <a:xfrm flipV="1">
            <a:off x="5827077" y="1403789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7"/>
          <p:cNvCxnSpPr/>
          <p:nvPr/>
        </p:nvCxnSpPr>
        <p:spPr>
          <a:xfrm flipV="1">
            <a:off x="5857357" y="1556189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/>
          <p:nvPr/>
        </p:nvCxnSpPr>
        <p:spPr>
          <a:xfrm flipV="1">
            <a:off x="5906205" y="1690510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/>
          <p:cNvCxnSpPr/>
          <p:nvPr/>
        </p:nvCxnSpPr>
        <p:spPr>
          <a:xfrm flipV="1">
            <a:off x="5936485" y="1842910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urved Connector 100"/>
          <p:cNvCxnSpPr/>
          <p:nvPr/>
        </p:nvCxnSpPr>
        <p:spPr>
          <a:xfrm flipV="1">
            <a:off x="5991689" y="1971363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/>
          <p:nvPr/>
        </p:nvCxnSpPr>
        <p:spPr>
          <a:xfrm flipV="1">
            <a:off x="6021969" y="2123763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/>
          <p:cNvCxnSpPr/>
          <p:nvPr/>
        </p:nvCxnSpPr>
        <p:spPr>
          <a:xfrm flipV="1">
            <a:off x="6101097" y="2410484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/>
          <p:cNvCxnSpPr/>
          <p:nvPr/>
        </p:nvCxnSpPr>
        <p:spPr>
          <a:xfrm flipV="1">
            <a:off x="6565653" y="1189859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/>
          <p:nvPr/>
        </p:nvCxnSpPr>
        <p:spPr>
          <a:xfrm flipV="1">
            <a:off x="6595933" y="1342259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/>
          <p:nvPr/>
        </p:nvCxnSpPr>
        <p:spPr>
          <a:xfrm flipV="1">
            <a:off x="6644781" y="1476580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/>
          <p:nvPr/>
        </p:nvCxnSpPr>
        <p:spPr>
          <a:xfrm flipV="1">
            <a:off x="6760545" y="1909833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/>
          <p:nvPr/>
        </p:nvCxnSpPr>
        <p:spPr>
          <a:xfrm flipV="1">
            <a:off x="6809393" y="2044154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/>
          <p:cNvCxnSpPr/>
          <p:nvPr/>
        </p:nvCxnSpPr>
        <p:spPr>
          <a:xfrm flipV="1">
            <a:off x="6839673" y="2196554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/>
          <p:cNvCxnSpPr/>
          <p:nvPr/>
        </p:nvCxnSpPr>
        <p:spPr>
          <a:xfrm flipV="1">
            <a:off x="6095241" y="2331350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/>
          <p:cNvCxnSpPr/>
          <p:nvPr/>
        </p:nvCxnSpPr>
        <p:spPr>
          <a:xfrm flipV="1">
            <a:off x="6730265" y="1842910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/>
          <p:cNvCxnSpPr/>
          <p:nvPr/>
        </p:nvCxnSpPr>
        <p:spPr>
          <a:xfrm flipV="1">
            <a:off x="6711697" y="1763301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/>
          <p:nvPr/>
        </p:nvCxnSpPr>
        <p:spPr>
          <a:xfrm flipV="1">
            <a:off x="6687273" y="1702246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/>
          <p:nvPr/>
        </p:nvCxnSpPr>
        <p:spPr>
          <a:xfrm flipV="1">
            <a:off x="5877177" y="5004319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/>
          <p:cNvCxnSpPr/>
          <p:nvPr/>
        </p:nvCxnSpPr>
        <p:spPr>
          <a:xfrm flipV="1">
            <a:off x="5907457" y="5156719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urved Connector 115"/>
          <p:cNvCxnSpPr/>
          <p:nvPr/>
        </p:nvCxnSpPr>
        <p:spPr>
          <a:xfrm flipV="1">
            <a:off x="5956305" y="5291040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Curved Connector 116"/>
          <p:cNvCxnSpPr/>
          <p:nvPr/>
        </p:nvCxnSpPr>
        <p:spPr>
          <a:xfrm flipV="1">
            <a:off x="5986585" y="5443440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/>
          <p:cNvCxnSpPr/>
          <p:nvPr/>
        </p:nvCxnSpPr>
        <p:spPr>
          <a:xfrm flipV="1">
            <a:off x="6041789" y="5571893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/>
          <p:cNvCxnSpPr/>
          <p:nvPr/>
        </p:nvCxnSpPr>
        <p:spPr>
          <a:xfrm flipV="1">
            <a:off x="6072069" y="5724293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/>
          <p:nvPr/>
        </p:nvCxnSpPr>
        <p:spPr>
          <a:xfrm flipV="1">
            <a:off x="6151197" y="6011014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120"/>
          <p:cNvCxnSpPr/>
          <p:nvPr/>
        </p:nvCxnSpPr>
        <p:spPr>
          <a:xfrm flipV="1">
            <a:off x="6615753" y="4790389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Curved Connector 121"/>
          <p:cNvCxnSpPr/>
          <p:nvPr/>
        </p:nvCxnSpPr>
        <p:spPr>
          <a:xfrm flipV="1">
            <a:off x="6646033" y="4942789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urved Connector 122"/>
          <p:cNvCxnSpPr/>
          <p:nvPr/>
        </p:nvCxnSpPr>
        <p:spPr>
          <a:xfrm flipV="1">
            <a:off x="6694881" y="5077110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/>
          <p:cNvCxnSpPr/>
          <p:nvPr/>
        </p:nvCxnSpPr>
        <p:spPr>
          <a:xfrm flipV="1">
            <a:off x="6810645" y="5510363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urved Connector 124"/>
          <p:cNvCxnSpPr/>
          <p:nvPr/>
        </p:nvCxnSpPr>
        <p:spPr>
          <a:xfrm flipV="1">
            <a:off x="6859493" y="5644684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urved Connector 125"/>
          <p:cNvCxnSpPr/>
          <p:nvPr/>
        </p:nvCxnSpPr>
        <p:spPr>
          <a:xfrm flipV="1">
            <a:off x="6889773" y="5797084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/>
          <p:cNvCxnSpPr/>
          <p:nvPr/>
        </p:nvCxnSpPr>
        <p:spPr>
          <a:xfrm flipV="1">
            <a:off x="5834185" y="4961343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urved Connector 127"/>
          <p:cNvCxnSpPr/>
          <p:nvPr/>
        </p:nvCxnSpPr>
        <p:spPr>
          <a:xfrm flipV="1">
            <a:off x="5864465" y="5113743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/>
          <p:nvPr/>
        </p:nvCxnSpPr>
        <p:spPr>
          <a:xfrm flipV="1">
            <a:off x="5913313" y="5248064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/>
          <p:nvPr/>
        </p:nvCxnSpPr>
        <p:spPr>
          <a:xfrm flipV="1">
            <a:off x="5943593" y="5400464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/>
          <p:nvPr/>
        </p:nvCxnSpPr>
        <p:spPr>
          <a:xfrm flipV="1">
            <a:off x="5998797" y="5528917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/>
          <p:nvPr/>
        </p:nvCxnSpPr>
        <p:spPr>
          <a:xfrm flipV="1">
            <a:off x="6029077" y="5681317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/>
          <p:nvPr/>
        </p:nvCxnSpPr>
        <p:spPr>
          <a:xfrm flipV="1">
            <a:off x="6108205" y="5968038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/>
          <p:cNvCxnSpPr/>
          <p:nvPr/>
        </p:nvCxnSpPr>
        <p:spPr>
          <a:xfrm flipV="1">
            <a:off x="6572761" y="4747413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/>
          <p:nvPr/>
        </p:nvCxnSpPr>
        <p:spPr>
          <a:xfrm flipV="1">
            <a:off x="6603041" y="4899813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Curved Connector 135"/>
          <p:cNvCxnSpPr/>
          <p:nvPr/>
        </p:nvCxnSpPr>
        <p:spPr>
          <a:xfrm flipV="1">
            <a:off x="6651889" y="5034134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Curved Connector 136"/>
          <p:cNvCxnSpPr/>
          <p:nvPr/>
        </p:nvCxnSpPr>
        <p:spPr>
          <a:xfrm flipV="1">
            <a:off x="6767653" y="5467387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/>
          <p:cNvCxnSpPr/>
          <p:nvPr/>
        </p:nvCxnSpPr>
        <p:spPr>
          <a:xfrm flipV="1">
            <a:off x="6816501" y="5601708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Curved Connector 138"/>
          <p:cNvCxnSpPr/>
          <p:nvPr/>
        </p:nvCxnSpPr>
        <p:spPr>
          <a:xfrm flipV="1">
            <a:off x="6846781" y="5754108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Curved Connector 139"/>
          <p:cNvCxnSpPr/>
          <p:nvPr/>
        </p:nvCxnSpPr>
        <p:spPr>
          <a:xfrm flipV="1">
            <a:off x="6102349" y="5888904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40"/>
          <p:cNvCxnSpPr/>
          <p:nvPr/>
        </p:nvCxnSpPr>
        <p:spPr>
          <a:xfrm flipV="1">
            <a:off x="6737373" y="5400464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urved Connector 141"/>
          <p:cNvCxnSpPr/>
          <p:nvPr/>
        </p:nvCxnSpPr>
        <p:spPr>
          <a:xfrm flipV="1">
            <a:off x="6718805" y="5320855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urved Connector 142"/>
          <p:cNvCxnSpPr/>
          <p:nvPr/>
        </p:nvCxnSpPr>
        <p:spPr>
          <a:xfrm flipV="1">
            <a:off x="6694381" y="5259800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6932413" y="3579322"/>
            <a:ext cx="221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Takes a long time!</a:t>
            </a:r>
          </a:p>
        </p:txBody>
      </p:sp>
    </p:spTree>
    <p:extLst>
      <p:ext uri="{BB962C8B-B14F-4D97-AF65-F5344CB8AC3E}">
        <p14:creationId xmlns:p14="http://schemas.microsoft.com/office/powerpoint/2010/main" val="202087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5" grpId="0"/>
      <p:bldP spid="47" grpId="0" animBg="1"/>
      <p:bldP spid="61" grpId="0"/>
      <p:bldP spid="62" grpId="0"/>
      <p:bldP spid="63" grpId="0" animBg="1"/>
      <p:bldP spid="80" grpId="0"/>
      <p:bldP spid="1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18"/>
            <a:ext cx="8229600" cy="6900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Operational Taxonomic Units (OTUs)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1733-A116-9A4D-9F33-0BCB69CCD08E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8" name="Curved Connector 7"/>
          <p:cNvCxnSpPr/>
          <p:nvPr/>
        </p:nvCxnSpPr>
        <p:spPr>
          <a:xfrm flipV="1">
            <a:off x="1306705" y="1062356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1336985" y="1214756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V="1">
            <a:off x="1385833" y="1349077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flipV="1">
            <a:off x="1416113" y="1501477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flipV="1">
            <a:off x="1471317" y="1629930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flipV="1">
            <a:off x="1501597" y="1782330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flipV="1">
            <a:off x="1550445" y="1916651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1580725" y="2069051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2045281" y="848426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2075561" y="1000826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2124409" y="1135147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flipV="1">
            <a:off x="2154689" y="1287547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flipV="1">
            <a:off x="2209893" y="1416000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flipV="1">
            <a:off x="2240173" y="1568400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flipV="1">
            <a:off x="2289021" y="1702721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flipV="1">
            <a:off x="2319301" y="1855121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36985" y="2381144"/>
            <a:ext cx="231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Millions of Reads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3480521" y="1122936"/>
            <a:ext cx="1978386" cy="9461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Quality Filtering</a:t>
            </a:r>
            <a:endParaRPr lang="en-US" dirty="0"/>
          </a:p>
        </p:txBody>
      </p:sp>
      <p:cxnSp>
        <p:nvCxnSpPr>
          <p:cNvPr id="29" name="Curved Connector 28"/>
          <p:cNvCxnSpPr/>
          <p:nvPr/>
        </p:nvCxnSpPr>
        <p:spPr>
          <a:xfrm flipV="1">
            <a:off x="5882281" y="1056013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flipV="1">
            <a:off x="5912561" y="1208413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flipV="1">
            <a:off x="5961409" y="1342734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V="1">
            <a:off x="5991689" y="1495134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flipV="1">
            <a:off x="6046893" y="1623587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flipV="1">
            <a:off x="6077173" y="1775987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flipV="1">
            <a:off x="6156301" y="2062708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flipV="1">
            <a:off x="6620857" y="842083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flipV="1">
            <a:off x="6651137" y="994483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flipV="1">
            <a:off x="6699985" y="1128804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flipV="1">
            <a:off x="6815749" y="1562057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 flipV="1">
            <a:off x="6864597" y="1696378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flipV="1">
            <a:off x="6894877" y="1848778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642086" y="2374801"/>
            <a:ext cx="284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Still Millions of Reads</a:t>
            </a:r>
            <a:endParaRPr lang="en-US" dirty="0"/>
          </a:p>
        </p:txBody>
      </p:sp>
      <p:sp>
        <p:nvSpPr>
          <p:cNvPr id="47" name="Down Arrow 46"/>
          <p:cNvSpPr/>
          <p:nvPr/>
        </p:nvSpPr>
        <p:spPr>
          <a:xfrm>
            <a:off x="6203881" y="2930638"/>
            <a:ext cx="1013615" cy="76929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urved Connector 48"/>
          <p:cNvCxnSpPr/>
          <p:nvPr/>
        </p:nvCxnSpPr>
        <p:spPr>
          <a:xfrm flipV="1">
            <a:off x="6063693" y="4247237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flipV="1">
            <a:off x="6112541" y="4381558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 flipV="1">
            <a:off x="6198025" y="4662411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/>
          <p:nvPr/>
        </p:nvCxnSpPr>
        <p:spPr>
          <a:xfrm flipV="1">
            <a:off x="6307433" y="5101532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/>
          <p:nvPr/>
        </p:nvCxnSpPr>
        <p:spPr>
          <a:xfrm flipV="1">
            <a:off x="6771989" y="3880907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/>
          <p:nvPr/>
        </p:nvCxnSpPr>
        <p:spPr>
          <a:xfrm flipV="1">
            <a:off x="6851117" y="4167628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flipV="1">
            <a:off x="7046009" y="4887602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793219" y="5413625"/>
            <a:ext cx="256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Hundreds of OTUs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4195191" y="2894005"/>
            <a:ext cx="334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Clustering into OTUs</a:t>
            </a:r>
            <a:endParaRPr lang="en-US" dirty="0"/>
          </a:p>
        </p:txBody>
      </p:sp>
      <p:sp>
        <p:nvSpPr>
          <p:cNvPr id="63" name="Left Arrow 62"/>
          <p:cNvSpPr/>
          <p:nvPr/>
        </p:nvSpPr>
        <p:spPr>
          <a:xfrm>
            <a:off x="2440898" y="3370234"/>
            <a:ext cx="3550791" cy="171737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Chimera Detection</a:t>
            </a:r>
          </a:p>
          <a:p>
            <a:pPr algn="ctr"/>
            <a:r>
              <a:rPr lang="en-US" dirty="0" smtClean="0"/>
              <a:t>Sequence Alignment</a:t>
            </a:r>
          </a:p>
          <a:p>
            <a:pPr algn="ctr"/>
            <a:r>
              <a:rPr lang="en-US" dirty="0" smtClean="0"/>
              <a:t>Make Phylogenetic Tree</a:t>
            </a:r>
            <a:endParaRPr lang="en-US" dirty="0"/>
          </a:p>
        </p:txBody>
      </p:sp>
      <p:cxnSp>
        <p:nvCxnSpPr>
          <p:cNvPr id="65" name="Curved Connector 64"/>
          <p:cNvCxnSpPr/>
          <p:nvPr/>
        </p:nvCxnSpPr>
        <p:spPr>
          <a:xfrm flipV="1">
            <a:off x="811328" y="4247237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/>
          <p:nvPr/>
        </p:nvCxnSpPr>
        <p:spPr>
          <a:xfrm flipV="1">
            <a:off x="860176" y="4381558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/>
          <p:nvPr/>
        </p:nvCxnSpPr>
        <p:spPr>
          <a:xfrm flipV="1">
            <a:off x="1055068" y="5101532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 flipV="1">
            <a:off x="1519624" y="3880907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/>
          <p:nvPr/>
        </p:nvCxnSpPr>
        <p:spPr>
          <a:xfrm flipV="1">
            <a:off x="1793644" y="4887602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25147" y="5413625"/>
            <a:ext cx="279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Hundreds of OTUs</a:t>
            </a:r>
            <a:endParaRPr lang="en-US" dirty="0"/>
          </a:p>
        </p:txBody>
      </p:sp>
      <p:cxnSp>
        <p:nvCxnSpPr>
          <p:cNvPr id="64" name="Curved Connector 63"/>
          <p:cNvCxnSpPr/>
          <p:nvPr/>
        </p:nvCxnSpPr>
        <p:spPr>
          <a:xfrm flipV="1">
            <a:off x="978902" y="4662411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/>
          <p:nvPr/>
        </p:nvCxnSpPr>
        <p:spPr>
          <a:xfrm flipV="1">
            <a:off x="1631994" y="4167628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77"/>
          <p:cNvCxnSpPr/>
          <p:nvPr/>
        </p:nvCxnSpPr>
        <p:spPr>
          <a:xfrm flipV="1">
            <a:off x="3607439" y="5300587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flipV="1">
            <a:off x="3656287" y="5434908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/>
          <p:nvPr/>
        </p:nvCxnSpPr>
        <p:spPr>
          <a:xfrm flipV="1">
            <a:off x="3851179" y="6154882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/>
          <p:nvPr/>
        </p:nvCxnSpPr>
        <p:spPr>
          <a:xfrm flipV="1">
            <a:off x="4315735" y="4934257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/>
          <p:nvPr/>
        </p:nvCxnSpPr>
        <p:spPr>
          <a:xfrm flipV="1">
            <a:off x="4589755" y="5940952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321257" y="6466975"/>
            <a:ext cx="317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Hundreds of Species</a:t>
            </a:r>
            <a:endParaRPr lang="en-US" dirty="0"/>
          </a:p>
        </p:txBody>
      </p:sp>
      <p:sp>
        <p:nvSpPr>
          <p:cNvPr id="3" name="Bent Arrow 2"/>
          <p:cNvSpPr/>
          <p:nvPr/>
        </p:nvSpPr>
        <p:spPr>
          <a:xfrm>
            <a:off x="1502365" y="5825998"/>
            <a:ext cx="1660616" cy="895477"/>
          </a:xfrm>
          <a:prstGeom prst="bentArrow">
            <a:avLst/>
          </a:prstGeom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72268" y="6238858"/>
            <a:ext cx="307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Taxonomic Assignment</a:t>
            </a:r>
            <a:endParaRPr lang="en-US" dirty="0"/>
          </a:p>
        </p:txBody>
      </p:sp>
      <p:cxnSp>
        <p:nvCxnSpPr>
          <p:cNvPr id="89" name="Curved Connector 88"/>
          <p:cNvCxnSpPr/>
          <p:nvPr/>
        </p:nvCxnSpPr>
        <p:spPr>
          <a:xfrm flipV="1">
            <a:off x="1349197" y="1104857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/>
          <p:nvPr/>
        </p:nvCxnSpPr>
        <p:spPr>
          <a:xfrm flipV="1">
            <a:off x="1379477" y="1257257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/>
          <p:cNvCxnSpPr/>
          <p:nvPr/>
        </p:nvCxnSpPr>
        <p:spPr>
          <a:xfrm flipV="1">
            <a:off x="1428325" y="1391578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/>
          <p:nvPr/>
        </p:nvCxnSpPr>
        <p:spPr>
          <a:xfrm flipV="1">
            <a:off x="1458605" y="1543978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/>
          <p:nvPr/>
        </p:nvCxnSpPr>
        <p:spPr>
          <a:xfrm flipV="1">
            <a:off x="1513809" y="1672431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/>
          <p:cNvCxnSpPr/>
          <p:nvPr/>
        </p:nvCxnSpPr>
        <p:spPr>
          <a:xfrm flipV="1">
            <a:off x="1544089" y="1824831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/>
          <p:nvPr/>
        </p:nvCxnSpPr>
        <p:spPr>
          <a:xfrm flipV="1">
            <a:off x="1592937" y="1959152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urved Connector 95"/>
          <p:cNvCxnSpPr/>
          <p:nvPr/>
        </p:nvCxnSpPr>
        <p:spPr>
          <a:xfrm flipV="1">
            <a:off x="1623217" y="2111552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urved Connector 96"/>
          <p:cNvCxnSpPr/>
          <p:nvPr/>
        </p:nvCxnSpPr>
        <p:spPr>
          <a:xfrm flipV="1">
            <a:off x="2087773" y="890927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7"/>
          <p:cNvCxnSpPr/>
          <p:nvPr/>
        </p:nvCxnSpPr>
        <p:spPr>
          <a:xfrm flipV="1">
            <a:off x="2118053" y="1043327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/>
          <p:nvPr/>
        </p:nvCxnSpPr>
        <p:spPr>
          <a:xfrm flipV="1">
            <a:off x="2166901" y="1177648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/>
          <p:cNvCxnSpPr/>
          <p:nvPr/>
        </p:nvCxnSpPr>
        <p:spPr>
          <a:xfrm flipV="1">
            <a:off x="2197181" y="1330048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urved Connector 100"/>
          <p:cNvCxnSpPr/>
          <p:nvPr/>
        </p:nvCxnSpPr>
        <p:spPr>
          <a:xfrm flipV="1">
            <a:off x="2252385" y="1458501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/>
          <p:nvPr/>
        </p:nvCxnSpPr>
        <p:spPr>
          <a:xfrm flipV="1">
            <a:off x="2282665" y="1610901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/>
          <p:cNvCxnSpPr/>
          <p:nvPr/>
        </p:nvCxnSpPr>
        <p:spPr>
          <a:xfrm flipV="1">
            <a:off x="2331513" y="1745222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/>
          <p:cNvCxnSpPr/>
          <p:nvPr/>
        </p:nvCxnSpPr>
        <p:spPr>
          <a:xfrm flipV="1">
            <a:off x="2361793" y="1897622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/>
          <p:nvPr/>
        </p:nvCxnSpPr>
        <p:spPr>
          <a:xfrm flipV="1">
            <a:off x="5845645" y="1001776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/>
          <p:nvPr/>
        </p:nvCxnSpPr>
        <p:spPr>
          <a:xfrm flipV="1">
            <a:off x="5875925" y="1154176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/>
          <p:nvPr/>
        </p:nvCxnSpPr>
        <p:spPr>
          <a:xfrm flipV="1">
            <a:off x="5924773" y="1288497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/>
          <p:nvPr/>
        </p:nvCxnSpPr>
        <p:spPr>
          <a:xfrm flipV="1">
            <a:off x="5955053" y="1440897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/>
          <p:cNvCxnSpPr/>
          <p:nvPr/>
        </p:nvCxnSpPr>
        <p:spPr>
          <a:xfrm flipV="1">
            <a:off x="6010257" y="1569350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/>
          <p:cNvCxnSpPr/>
          <p:nvPr/>
        </p:nvCxnSpPr>
        <p:spPr>
          <a:xfrm flipV="1">
            <a:off x="6040537" y="1721750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/>
          <p:cNvCxnSpPr/>
          <p:nvPr/>
        </p:nvCxnSpPr>
        <p:spPr>
          <a:xfrm flipV="1">
            <a:off x="6089385" y="1856071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/>
          <p:cNvCxnSpPr/>
          <p:nvPr/>
        </p:nvCxnSpPr>
        <p:spPr>
          <a:xfrm flipV="1">
            <a:off x="6119665" y="2008471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/>
          <p:nvPr/>
        </p:nvCxnSpPr>
        <p:spPr>
          <a:xfrm flipV="1">
            <a:off x="6584221" y="787846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/>
          <p:nvPr/>
        </p:nvCxnSpPr>
        <p:spPr>
          <a:xfrm flipV="1">
            <a:off x="6614501" y="940246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/>
          <p:cNvCxnSpPr/>
          <p:nvPr/>
        </p:nvCxnSpPr>
        <p:spPr>
          <a:xfrm flipV="1">
            <a:off x="6663349" y="1074567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urved Connector 115"/>
          <p:cNvCxnSpPr/>
          <p:nvPr/>
        </p:nvCxnSpPr>
        <p:spPr>
          <a:xfrm flipV="1">
            <a:off x="6693629" y="1226967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Curved Connector 116"/>
          <p:cNvCxnSpPr/>
          <p:nvPr/>
        </p:nvCxnSpPr>
        <p:spPr>
          <a:xfrm flipV="1">
            <a:off x="6748833" y="1355420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/>
          <p:cNvCxnSpPr/>
          <p:nvPr/>
        </p:nvCxnSpPr>
        <p:spPr>
          <a:xfrm flipV="1">
            <a:off x="6779113" y="1507820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/>
          <p:cNvCxnSpPr/>
          <p:nvPr/>
        </p:nvCxnSpPr>
        <p:spPr>
          <a:xfrm flipV="1">
            <a:off x="6827961" y="1642141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/>
          <p:nvPr/>
        </p:nvCxnSpPr>
        <p:spPr>
          <a:xfrm flipV="1">
            <a:off x="6858241" y="1794541"/>
            <a:ext cx="647254" cy="26864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50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5" grpId="0"/>
      <p:bldP spid="47" grpId="0" animBg="1"/>
      <p:bldP spid="61" grpId="0"/>
      <p:bldP spid="62" grpId="0"/>
      <p:bldP spid="63" grpId="0" animBg="1"/>
      <p:bldP spid="63" grpId="1" animBg="1"/>
      <p:bldP spid="80" grpId="0"/>
      <p:bldP spid="85" grpId="0"/>
      <p:bldP spid="3" grpId="0" animBg="1"/>
      <p:bldP spid="8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8557</TotalTime>
  <Words>954</Words>
  <Application>Microsoft Macintosh PowerPoint</Application>
  <PresentationFormat>On-screen Show (4:3)</PresentationFormat>
  <Paragraphs>124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Lectures on Informatics: An Introduction to Computers and Informatics in the Health Sciences</vt:lpstr>
      <vt:lpstr>Analysis of Microbiome Data</vt:lpstr>
      <vt:lpstr>Merging Forward &amp; Reverse Reads</vt:lpstr>
      <vt:lpstr>Filtering Merged Reads</vt:lpstr>
      <vt:lpstr>Concatenate and Dereplicate</vt:lpstr>
      <vt:lpstr>Remove Singletons</vt:lpstr>
      <vt:lpstr>Cluster OTUs</vt:lpstr>
      <vt:lpstr>Analysis Workflow</vt:lpstr>
      <vt:lpstr>Operational Taxonomic Units (OTUs)</vt:lpstr>
      <vt:lpstr>OTU Picking Spectrum</vt:lpstr>
      <vt:lpstr>Improved Data Analysis Pipeline</vt:lpstr>
      <vt:lpstr>Chimeric OTU removal</vt:lpstr>
      <vt:lpstr>Global Search of Original Sequences</vt:lpstr>
      <vt:lpstr>Pick Representative Set</vt:lpstr>
      <vt:lpstr>Primary Analysis Script</vt:lpstr>
      <vt:lpstr>Output of Primary Analysis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 123: Genetics and Experimental Applications</dc:title>
  <dc:creator>Chris</dc:creator>
  <cp:lastModifiedBy>Chris</cp:lastModifiedBy>
  <cp:revision>169</cp:revision>
  <cp:lastPrinted>2016-02-01T21:35:13Z</cp:lastPrinted>
  <dcterms:created xsi:type="dcterms:W3CDTF">2016-01-25T21:34:30Z</dcterms:created>
  <dcterms:modified xsi:type="dcterms:W3CDTF">2016-05-03T20:41:10Z</dcterms:modified>
</cp:coreProperties>
</file>