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03" r:id="rId2"/>
    <p:sldId id="407" r:id="rId3"/>
    <p:sldId id="408" r:id="rId4"/>
    <p:sldId id="409" r:id="rId5"/>
    <p:sldId id="410" r:id="rId6"/>
    <p:sldId id="411" r:id="rId7"/>
    <p:sldId id="412" r:id="rId8"/>
    <p:sldId id="413" r:id="rId9"/>
    <p:sldId id="414" r:id="rId10"/>
    <p:sldId id="404" r:id="rId11"/>
    <p:sldId id="405" r:id="rId12"/>
    <p:sldId id="406" r:id="rId13"/>
    <p:sldId id="415" r:id="rId14"/>
    <p:sldId id="416" r:id="rId15"/>
    <p:sldId id="417" r:id="rId16"/>
    <p:sldId id="418" r:id="rId17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880089"/>
    <a:srgbClr val="F07A00"/>
    <a:srgbClr val="C98700"/>
    <a:srgbClr val="EB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7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468E3-71DD-564B-8EFF-D7E423F60F04}" type="datetime1">
              <a:rPr lang="en-US" smtClean="0"/>
              <a:t>5/10/16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C355F-631A-D54A-841C-CA93D699F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8699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F00CE-D7DF-7148-B430-47D7C5E1F1A3}" type="datetime1">
              <a:rPr lang="en-US" smtClean="0"/>
              <a:t>5/10/16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3684F-3E91-6A47-8F50-2AF65B48B9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9173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38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923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FD82-2DA4-3B47-848D-9C1EBCD48504}" type="datetime1">
              <a:rPr lang="en-US" smtClean="0"/>
              <a:t>5/10/16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7368-B8F8-3644-8B30-E43E8EBB7A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4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7C5-7DB5-7F47-8B79-357BEF303E99}" type="datetime1">
              <a:rPr lang="en-US" smtClean="0"/>
              <a:t>5/10/16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7368-B8F8-3644-8B30-E43E8EBB7A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716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51A1-2EF7-1A41-9A72-CFEF0A90F270}" type="datetime1">
              <a:rPr lang="en-US" smtClean="0"/>
              <a:t>5/10/16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7368-B8F8-3644-8B30-E43E8EBB7A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3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3505-7DD6-3E4A-A68A-6802A16694F9}" type="datetime1">
              <a:rPr lang="en-US" smtClean="0"/>
              <a:t>5/10/16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7368-B8F8-3644-8B30-E43E8EBB7A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8BFE-96E8-1143-A999-4677718F7CB0}" type="datetime1">
              <a:rPr lang="en-US" smtClean="0"/>
              <a:t>5/10/16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7368-B8F8-3644-8B30-E43E8EBB7A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25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0FECD-1B0F-AA40-9EC8-47E189E8A494}" type="datetime1">
              <a:rPr lang="en-US" smtClean="0"/>
              <a:t>5/10/16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7368-B8F8-3644-8B30-E43E8EBB7A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82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2F3B1-186B-0A4F-8164-2ECD799D5DAB}" type="datetime1">
              <a:rPr lang="en-US" smtClean="0"/>
              <a:t>5/10/16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7368-B8F8-3644-8B30-E43E8EBB7A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9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544C-4489-6448-B3E5-C6E73765D517}" type="datetime1">
              <a:rPr lang="en-US" smtClean="0"/>
              <a:t>5/10/16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7368-B8F8-3644-8B30-E43E8EBB7A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63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EBEC1-0573-CC43-A971-D9D153488E25}" type="datetime1">
              <a:rPr lang="en-US" smtClean="0"/>
              <a:t>5/10/16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7368-B8F8-3644-8B30-E43E8EBB7A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8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9A75-80AC-F345-BF84-963ACDB02C3E}" type="datetime1">
              <a:rPr lang="en-US" smtClean="0"/>
              <a:t>5/10/16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7368-B8F8-3644-8B30-E43E8EBB7A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7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5B20B-F8CE-B34D-B52A-CA726410F95C}" type="datetime1">
              <a:rPr lang="en-US" smtClean="0"/>
              <a:t>5/10/16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7368-B8F8-3644-8B30-E43E8EBB7A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98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1D997-AACB-8E4F-90B6-E5E913792A1C}" type="datetime1">
              <a:rPr lang="en-US" smtClean="0"/>
              <a:t>5/10/16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67368-B8F8-3644-8B30-E43E8EBB7A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00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roups.google.com/forum/%23!forum/lecturesoninformatic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616" y="594317"/>
            <a:ext cx="8815721" cy="1865479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Lectures on Informatics:</a:t>
            </a:r>
            <a:br>
              <a:rPr lang="en-US" dirty="0"/>
            </a:br>
            <a:r>
              <a:rPr lang="en-US" dirty="0"/>
              <a:t>An Introduction to Computers and Informatics in the Health Sciences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41568"/>
            <a:ext cx="7772400" cy="3309189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 smtClean="0">
                <a:solidFill>
                  <a:srgbClr val="0000FF"/>
                </a:solidFill>
              </a:rPr>
              <a:t>Sequencing Application IV:</a:t>
            </a:r>
          </a:p>
          <a:p>
            <a:r>
              <a:rPr lang="en-US" sz="4600" dirty="0" smtClean="0">
                <a:solidFill>
                  <a:srgbClr val="0000FF"/>
                </a:solidFill>
              </a:rPr>
              <a:t>Discussion of </a:t>
            </a:r>
            <a:r>
              <a:rPr lang="en-US" sz="4600" dirty="0" err="1" smtClean="0">
                <a:solidFill>
                  <a:srgbClr val="0000FF"/>
                </a:solidFill>
              </a:rPr>
              <a:t>Metagenomic</a:t>
            </a:r>
            <a:r>
              <a:rPr lang="en-US" sz="4600" dirty="0" smtClean="0">
                <a:solidFill>
                  <a:srgbClr val="0000FF"/>
                </a:solidFill>
              </a:rPr>
              <a:t> Methods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C98700"/>
                </a:solidFill>
              </a:rPr>
              <a:t>Christopher Taylor</a:t>
            </a:r>
          </a:p>
          <a:p>
            <a:r>
              <a:rPr lang="en-US" dirty="0" smtClean="0">
                <a:solidFill>
                  <a:srgbClr val="C98700"/>
                </a:solidFill>
              </a:rPr>
              <a:t>Associate Professor</a:t>
            </a:r>
          </a:p>
          <a:p>
            <a:r>
              <a:rPr lang="en-US" dirty="0" smtClean="0">
                <a:solidFill>
                  <a:srgbClr val="C98700"/>
                </a:solidFill>
              </a:rPr>
              <a:t>Department of Microbiology,</a:t>
            </a:r>
          </a:p>
          <a:p>
            <a:r>
              <a:rPr lang="en-US" dirty="0" smtClean="0">
                <a:solidFill>
                  <a:srgbClr val="C98700"/>
                </a:solidFill>
              </a:rPr>
              <a:t>Immunology &amp; Parasitology</a:t>
            </a:r>
            <a:endParaRPr lang="en-US" dirty="0">
              <a:solidFill>
                <a:srgbClr val="C987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353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Metagenomic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this point, we have been discussing 16S </a:t>
            </a:r>
            <a:r>
              <a:rPr lang="en-US" dirty="0" err="1" smtClean="0"/>
              <a:t>rRNA</a:t>
            </a:r>
            <a:r>
              <a:rPr lang="en-US" dirty="0" smtClean="0"/>
              <a:t> amplification to take census of bacteria present in a community</a:t>
            </a:r>
          </a:p>
          <a:p>
            <a:pPr lvl="1"/>
            <a:r>
              <a:rPr lang="en-US" dirty="0" smtClean="0"/>
              <a:t>This single gene is amplified and searched against a database to determine which bacteria are present and in what relative quantities</a:t>
            </a:r>
          </a:p>
          <a:p>
            <a:r>
              <a:rPr lang="en-US" dirty="0" smtClean="0"/>
              <a:t>Full </a:t>
            </a:r>
            <a:r>
              <a:rPr lang="en-US" dirty="0" err="1" smtClean="0"/>
              <a:t>metagenomic</a:t>
            </a:r>
            <a:r>
              <a:rPr lang="en-US" dirty="0" smtClean="0"/>
              <a:t> sequencing would entail sequencing all of the DNA found in an environment instead of amplifying 16S </a:t>
            </a:r>
            <a:r>
              <a:rPr lang="en-US" dirty="0" err="1" smtClean="0"/>
              <a:t>rRNA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58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</a:t>
            </a:r>
            <a:r>
              <a:rPr lang="en-US" dirty="0" err="1" smtClean="0"/>
              <a:t>Metagenomic</a:t>
            </a:r>
            <a:r>
              <a:rPr lang="en-US" dirty="0" smtClean="0"/>
              <a:t> Sequencing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much larger sequencing effort is required for full </a:t>
            </a:r>
            <a:r>
              <a:rPr lang="en-US" dirty="0" err="1" smtClean="0"/>
              <a:t>metagenomic</a:t>
            </a:r>
            <a:r>
              <a:rPr lang="en-US" dirty="0" smtClean="0"/>
              <a:t> sequencing</a:t>
            </a:r>
          </a:p>
          <a:p>
            <a:r>
              <a:rPr lang="en-US" dirty="0" smtClean="0"/>
              <a:t>With 16S </a:t>
            </a:r>
            <a:r>
              <a:rPr lang="en-US" dirty="0" err="1" smtClean="0"/>
              <a:t>rRNA</a:t>
            </a:r>
            <a:r>
              <a:rPr lang="en-US" dirty="0" smtClean="0"/>
              <a:t> the sequencing breadth is restricted to one ~ 200-500 </a:t>
            </a:r>
            <a:r>
              <a:rPr lang="en-US" dirty="0" err="1" smtClean="0"/>
              <a:t>bp</a:t>
            </a:r>
            <a:r>
              <a:rPr lang="en-US" dirty="0" smtClean="0"/>
              <a:t> </a:t>
            </a:r>
            <a:r>
              <a:rPr lang="en-US" dirty="0" err="1" smtClean="0"/>
              <a:t>amplicon</a:t>
            </a:r>
            <a:endParaRPr lang="en-US" dirty="0" smtClean="0"/>
          </a:p>
          <a:p>
            <a:pPr lvl="1"/>
            <a:r>
              <a:rPr lang="en-US" dirty="0" smtClean="0"/>
              <a:t>Selectively amplified with Universal primers</a:t>
            </a:r>
          </a:p>
          <a:p>
            <a:pPr lvl="1"/>
            <a:r>
              <a:rPr lang="en-US" dirty="0" smtClean="0"/>
              <a:t>This restricted breadth allows for sufficient depth to be achieved with relatively little sequencing</a:t>
            </a:r>
          </a:p>
          <a:p>
            <a:r>
              <a:rPr lang="en-US" dirty="0" smtClean="0"/>
              <a:t>Full </a:t>
            </a:r>
            <a:r>
              <a:rPr lang="en-US" dirty="0" err="1" smtClean="0"/>
              <a:t>metagenomic</a:t>
            </a:r>
            <a:r>
              <a:rPr lang="en-US" dirty="0" smtClean="0"/>
              <a:t> sequencing does not restrict the breadth of sequencing</a:t>
            </a:r>
          </a:p>
          <a:p>
            <a:pPr lvl="1"/>
            <a:r>
              <a:rPr lang="en-US" dirty="0" smtClean="0"/>
              <a:t>Instead you are sequencing all of the DNA present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610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Full </a:t>
            </a:r>
            <a:r>
              <a:rPr lang="en-US" dirty="0" err="1" smtClean="0"/>
              <a:t>Metagenomic</a:t>
            </a:r>
            <a:r>
              <a:rPr lang="en-US" dirty="0" smtClean="0"/>
              <a:t> Sequencing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Advantages of this method are that you survey the genetic potential of an environment</a:t>
            </a:r>
          </a:p>
          <a:p>
            <a:pPr lvl="1"/>
            <a:r>
              <a:rPr lang="en-US" dirty="0" smtClean="0"/>
              <a:t>That is, you find out what genes are present</a:t>
            </a:r>
          </a:p>
          <a:p>
            <a:r>
              <a:rPr lang="en-US" dirty="0" smtClean="0"/>
              <a:t>It is very difficult and computationally challenging to assemble </a:t>
            </a:r>
            <a:r>
              <a:rPr lang="en-US" dirty="0" err="1" smtClean="0"/>
              <a:t>metagenomes</a:t>
            </a:r>
            <a:endParaRPr lang="en-US" dirty="0" smtClean="0"/>
          </a:p>
          <a:p>
            <a:pPr lvl="1"/>
            <a:r>
              <a:rPr lang="en-US" dirty="0" smtClean="0"/>
              <a:t>DNA that is sequenced comes from a variety of organisms</a:t>
            </a:r>
          </a:p>
          <a:p>
            <a:pPr lvl="1"/>
            <a:r>
              <a:rPr lang="en-US" dirty="0" smtClean="0"/>
              <a:t>It is easy to accidentally misassemble parts of one bacteria with another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74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Metatranscriptomic</a:t>
            </a:r>
            <a:r>
              <a:rPr lang="en-US" dirty="0" smtClean="0"/>
              <a:t> Sequencing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Metatranscriptomics</a:t>
            </a:r>
            <a:r>
              <a:rPr lang="en-US" dirty="0" smtClean="0"/>
              <a:t> is the meta corollary to </a:t>
            </a:r>
            <a:r>
              <a:rPr lang="en-US" dirty="0" err="1" smtClean="0"/>
              <a:t>transcriptomic</a:t>
            </a:r>
            <a:r>
              <a:rPr lang="en-US" dirty="0" smtClean="0"/>
              <a:t> sequencing</a:t>
            </a:r>
          </a:p>
          <a:p>
            <a:pPr lvl="1"/>
            <a:r>
              <a:rPr lang="en-US" dirty="0" smtClean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 on a community</a:t>
            </a:r>
          </a:p>
          <a:p>
            <a:r>
              <a:rPr lang="en-US" dirty="0" smtClean="0"/>
              <a:t>This assays the gene expression of a community whereas </a:t>
            </a:r>
            <a:r>
              <a:rPr lang="en-US" dirty="0" err="1" smtClean="0"/>
              <a:t>metagenomics</a:t>
            </a:r>
            <a:r>
              <a:rPr lang="en-US" dirty="0" smtClean="0"/>
              <a:t> looks at the genetic potential of a community</a:t>
            </a:r>
          </a:p>
          <a:p>
            <a:r>
              <a:rPr lang="en-US" dirty="0" smtClean="0"/>
              <a:t>Both </a:t>
            </a:r>
            <a:r>
              <a:rPr lang="en-US" dirty="0" err="1" smtClean="0"/>
              <a:t>Metagenomics</a:t>
            </a:r>
            <a:r>
              <a:rPr lang="en-US" dirty="0" smtClean="0"/>
              <a:t> and </a:t>
            </a:r>
            <a:r>
              <a:rPr lang="en-US" dirty="0" err="1" smtClean="0"/>
              <a:t>Metatranscriptomics</a:t>
            </a:r>
            <a:r>
              <a:rPr lang="en-US" dirty="0" smtClean="0"/>
              <a:t> are expensive requiring a lot of sequencing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74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PICRUSt</a:t>
            </a:r>
            <a:endParaRPr lang="en-US" dirty="0"/>
          </a:p>
        </p:txBody>
      </p:sp>
      <p:pic>
        <p:nvPicPr>
          <p:cNvPr id="4" name="Picture 3" descr="Screen Shot 2016-05-03 at 3.45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43" y="1405491"/>
            <a:ext cx="8712200" cy="1816100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378145"/>
            <a:ext cx="8229600" cy="333634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Phylogenetic Investigation of Communities by </a:t>
            </a:r>
            <a:r>
              <a:rPr lang="en-US" dirty="0" err="1" smtClean="0"/>
              <a:t>Recostruction</a:t>
            </a:r>
            <a:r>
              <a:rPr lang="en-US" dirty="0" smtClean="0"/>
              <a:t> of Unobserved States (</a:t>
            </a:r>
            <a:r>
              <a:rPr lang="en-US" dirty="0" err="1" smtClean="0"/>
              <a:t>PICRUSt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This approach uses 16S </a:t>
            </a:r>
            <a:r>
              <a:rPr lang="en-US" dirty="0" err="1" smtClean="0"/>
              <a:t>rDNA</a:t>
            </a:r>
            <a:r>
              <a:rPr lang="en-US" dirty="0" smtClean="0"/>
              <a:t> sequencing data along with databases of </a:t>
            </a:r>
            <a:r>
              <a:rPr lang="en-US" dirty="0" err="1" smtClean="0"/>
              <a:t>metagenomic</a:t>
            </a:r>
            <a:r>
              <a:rPr lang="en-US" dirty="0" smtClean="0"/>
              <a:t> information about bacteria to infer the </a:t>
            </a:r>
            <a:r>
              <a:rPr lang="en-US" dirty="0" err="1" smtClean="0"/>
              <a:t>metagenomics</a:t>
            </a:r>
            <a:r>
              <a:rPr lang="en-US" dirty="0" smtClean="0"/>
              <a:t> of an environment</a:t>
            </a:r>
          </a:p>
          <a:p>
            <a:pPr lvl="2"/>
            <a:r>
              <a:rPr lang="en-US" dirty="0" smtClean="0"/>
              <a:t>16S tells you who is there</a:t>
            </a:r>
          </a:p>
          <a:p>
            <a:pPr lvl="2"/>
            <a:r>
              <a:rPr lang="en-US" dirty="0" err="1" smtClean="0"/>
              <a:t>Metagenomic</a:t>
            </a:r>
            <a:r>
              <a:rPr lang="en-US" dirty="0" smtClean="0"/>
              <a:t> database tells you what they typically do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765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PICRUSt</a:t>
            </a:r>
            <a:r>
              <a:rPr lang="en-US" dirty="0" smtClean="0"/>
              <a:t>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04715"/>
            <a:ext cx="8229600" cy="5009775"/>
          </a:xfrm>
        </p:spPr>
        <p:txBody>
          <a:bodyPr>
            <a:normAutofit/>
          </a:bodyPr>
          <a:lstStyle/>
          <a:p>
            <a:r>
              <a:rPr lang="en-US" dirty="0" err="1" smtClean="0"/>
              <a:t>PICRUSt</a:t>
            </a:r>
            <a:r>
              <a:rPr lang="en-US" dirty="0"/>
              <a:t> </a:t>
            </a:r>
            <a:r>
              <a:rPr lang="en-US" dirty="0" smtClean="0"/>
              <a:t>is essentially a cheap alternative to full </a:t>
            </a:r>
            <a:r>
              <a:rPr lang="en-US" dirty="0" err="1" smtClean="0"/>
              <a:t>metegenomic</a:t>
            </a:r>
            <a:r>
              <a:rPr lang="en-US" dirty="0" smtClean="0"/>
              <a:t> sequencing</a:t>
            </a:r>
          </a:p>
          <a:p>
            <a:pPr lvl="1"/>
            <a:r>
              <a:rPr lang="en-US" dirty="0" smtClean="0"/>
              <a:t>Authors show that inferred </a:t>
            </a:r>
            <a:r>
              <a:rPr lang="en-US" dirty="0" err="1" smtClean="0"/>
              <a:t>metagenomics</a:t>
            </a:r>
            <a:r>
              <a:rPr lang="en-US" dirty="0" smtClean="0"/>
              <a:t> of communities very accurately estimates actual </a:t>
            </a:r>
            <a:r>
              <a:rPr lang="en-US" dirty="0" err="1" smtClean="0"/>
              <a:t>metagenomic</a:t>
            </a:r>
            <a:r>
              <a:rPr lang="en-US" dirty="0" smtClean="0"/>
              <a:t> sequencing done on the same communities</a:t>
            </a:r>
          </a:p>
          <a:p>
            <a:pPr lvl="1"/>
            <a:r>
              <a:rPr lang="en-US" dirty="0" smtClean="0"/>
              <a:t>Obviously, the target environments must be well characterized in advance</a:t>
            </a:r>
          </a:p>
          <a:p>
            <a:pPr lvl="1"/>
            <a:r>
              <a:rPr lang="en-US" dirty="0" smtClean="0"/>
              <a:t>Unstudied environments with a variety of unknown bacteria would not do well with </a:t>
            </a:r>
            <a:r>
              <a:rPr lang="en-US" dirty="0" err="1" smtClean="0"/>
              <a:t>PICRUSt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87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04715"/>
            <a:ext cx="8229600" cy="5009775"/>
          </a:xfrm>
        </p:spPr>
        <p:txBody>
          <a:bodyPr>
            <a:normAutofit/>
          </a:bodyPr>
          <a:lstStyle/>
          <a:p>
            <a:r>
              <a:rPr lang="en-US" dirty="0" smtClean="0"/>
              <a:t>Shortly, you will be receiving a request via the </a:t>
            </a:r>
            <a:r>
              <a:rPr lang="en-US" dirty="0" err="1" smtClean="0"/>
              <a:t>google</a:t>
            </a:r>
            <a:r>
              <a:rPr lang="en-US" dirty="0" smtClean="0"/>
              <a:t> groups forum to complete a survey</a:t>
            </a:r>
          </a:p>
          <a:p>
            <a:pPr lvl="1"/>
            <a:r>
              <a:rPr lang="en-US" dirty="0" smtClean="0"/>
              <a:t>Please give your feedback through this survey</a:t>
            </a:r>
          </a:p>
          <a:p>
            <a:pPr lvl="1"/>
            <a:r>
              <a:rPr lang="en-US" dirty="0" smtClean="0"/>
              <a:t>It will help me to restructure and reorganize this material in the future for an official course</a:t>
            </a:r>
          </a:p>
          <a:p>
            <a:r>
              <a:rPr lang="en-US" dirty="0" smtClean="0"/>
              <a:t>Join the forum if you haven’t done so already:</a:t>
            </a:r>
          </a:p>
          <a:p>
            <a:pPr lvl="1"/>
            <a:r>
              <a:rPr lang="en-US" dirty="0">
                <a:hlinkClick r:id="rId2"/>
              </a:rPr>
              <a:t>https://groups.google.com/forum/#!forum/</a:t>
            </a:r>
            <a:r>
              <a:rPr lang="en-US" dirty="0" smtClean="0">
                <a:hlinkClick r:id="rId2"/>
              </a:rPr>
              <a:t>lecturesoninformatics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526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OTU Table (in BIOM format)</a:t>
            </a:r>
          </a:p>
          <a:p>
            <a:pPr lvl="1"/>
            <a:r>
              <a:rPr lang="en-US" dirty="0" smtClean="0"/>
              <a:t>Phylogenetic Tree</a:t>
            </a:r>
          </a:p>
          <a:p>
            <a:pPr lvl="1"/>
            <a:r>
              <a:rPr lang="en-US" dirty="0" smtClean="0"/>
              <a:t>Metadata Mapping File</a:t>
            </a:r>
          </a:p>
          <a:p>
            <a:pPr lvl="2"/>
            <a:r>
              <a:rPr lang="en-US" dirty="0" smtClean="0"/>
              <a:t>Contains the Sample Names in the first column</a:t>
            </a:r>
          </a:p>
          <a:p>
            <a:pPr lvl="2"/>
            <a:r>
              <a:rPr lang="en-US" dirty="0" smtClean="0"/>
              <a:t>Each subsequent column contains a metadata category</a:t>
            </a:r>
          </a:p>
          <a:p>
            <a:pPr lvl="2"/>
            <a:r>
              <a:rPr lang="en-US" dirty="0" smtClean="0"/>
              <a:t>The entry in that column classifies each sample in that category</a:t>
            </a:r>
          </a:p>
          <a:p>
            <a:pPr lvl="2"/>
            <a:r>
              <a:rPr lang="en-US" dirty="0" smtClean="0"/>
              <a:t>Example for mouse experiment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431974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268"/>
            <a:ext cx="8229600" cy="1143000"/>
          </a:xfrm>
        </p:spPr>
        <p:txBody>
          <a:bodyPr/>
          <a:lstStyle/>
          <a:p>
            <a:r>
              <a:rPr lang="en-US" dirty="0" smtClean="0"/>
              <a:t>Metadata Mapping File</a:t>
            </a:r>
            <a:endParaRPr lang="en-US" dirty="0"/>
          </a:p>
        </p:txBody>
      </p:sp>
      <p:pic>
        <p:nvPicPr>
          <p:cNvPr id="6" name="Picture 5" descr="Screen Shot 2016-05-02 at 4.10.0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57" y="1208140"/>
            <a:ext cx="3949010" cy="5507321"/>
          </a:xfrm>
          <a:prstGeom prst="rect">
            <a:avLst/>
          </a:prstGeom>
        </p:spPr>
      </p:pic>
      <p:pic>
        <p:nvPicPr>
          <p:cNvPr id="8" name="Picture 7" descr="Screen Shot 2016-05-02 at 4.10.5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48" y="1519131"/>
            <a:ext cx="3918907" cy="521233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526841" y="3757808"/>
            <a:ext cx="61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883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Rarefaction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any </a:t>
            </a:r>
            <a:r>
              <a:rPr lang="en-US" dirty="0" err="1" smtClean="0"/>
              <a:t>microbiome</a:t>
            </a:r>
            <a:r>
              <a:rPr lang="en-US" dirty="0" smtClean="0"/>
              <a:t> sequencing experiment, there are several samples that get sequenced</a:t>
            </a:r>
          </a:p>
          <a:p>
            <a:r>
              <a:rPr lang="en-US" dirty="0" smtClean="0"/>
              <a:t>We aim for uniform read depth in each sample</a:t>
            </a:r>
          </a:p>
          <a:p>
            <a:r>
              <a:rPr lang="en-US" dirty="0" smtClean="0"/>
              <a:t>In reality, samples get sequenced at different depths</a:t>
            </a:r>
          </a:p>
          <a:p>
            <a:r>
              <a:rPr lang="en-US" dirty="0" smtClean="0"/>
              <a:t>In order to fairly compare the microbial communities across these samples, a rarefaction level is chosen and a random sample of reads is taken from each sample</a:t>
            </a:r>
          </a:p>
          <a:p>
            <a:r>
              <a:rPr lang="en-US" dirty="0" smtClean="0"/>
              <a:t>This is called the rarefaction level and is chosen based on the distribution of read counts in each sample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69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94"/>
            <a:ext cx="8229600" cy="839747"/>
          </a:xfrm>
        </p:spPr>
        <p:txBody>
          <a:bodyPr/>
          <a:lstStyle/>
          <a:p>
            <a:r>
              <a:rPr lang="en-US" dirty="0" smtClean="0"/>
              <a:t>Read Counts for Mouse 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3315" y="868182"/>
            <a:ext cx="2508728" cy="5909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Counts/sample detail:</a:t>
            </a:r>
          </a:p>
          <a:p>
            <a:r>
              <a:rPr lang="en-US" dirty="0"/>
              <a:t> BKF32: 4462.0</a:t>
            </a:r>
          </a:p>
          <a:p>
            <a:r>
              <a:rPr lang="en-US" dirty="0"/>
              <a:t> BKF28: 4949.0</a:t>
            </a:r>
          </a:p>
          <a:p>
            <a:r>
              <a:rPr lang="en-US" dirty="0"/>
              <a:t> BKF06: 6255.0</a:t>
            </a:r>
          </a:p>
          <a:p>
            <a:r>
              <a:rPr lang="en-US" dirty="0"/>
              <a:t> BKCM7: 6277.0</a:t>
            </a:r>
          </a:p>
          <a:p>
            <a:r>
              <a:rPr lang="en-US" dirty="0"/>
              <a:t> BKF31: 6458.0</a:t>
            </a:r>
          </a:p>
          <a:p>
            <a:r>
              <a:rPr lang="en-US" dirty="0"/>
              <a:t> BKCM4: 6782.0</a:t>
            </a:r>
          </a:p>
          <a:p>
            <a:r>
              <a:rPr lang="en-US" dirty="0"/>
              <a:t> BKF16: 6910.0</a:t>
            </a:r>
          </a:p>
          <a:p>
            <a:r>
              <a:rPr lang="en-US" dirty="0"/>
              <a:t> BKCM32: 7071.0</a:t>
            </a:r>
          </a:p>
          <a:p>
            <a:r>
              <a:rPr lang="en-US" dirty="0"/>
              <a:t> BKF22: 7182.0</a:t>
            </a:r>
          </a:p>
          <a:p>
            <a:r>
              <a:rPr lang="en-US" dirty="0"/>
              <a:t> BKF14: 7286.0</a:t>
            </a:r>
          </a:p>
          <a:p>
            <a:r>
              <a:rPr lang="en-US" dirty="0"/>
              <a:t> BKF40: 8024.0</a:t>
            </a:r>
          </a:p>
          <a:p>
            <a:r>
              <a:rPr lang="en-US" dirty="0"/>
              <a:t> BKCM21: 8320.0</a:t>
            </a:r>
          </a:p>
          <a:p>
            <a:r>
              <a:rPr lang="en-US" dirty="0"/>
              <a:t> BKCM36: 9018.0</a:t>
            </a:r>
          </a:p>
          <a:p>
            <a:r>
              <a:rPr lang="en-US" dirty="0"/>
              <a:t> BKF24: 9767.0</a:t>
            </a:r>
          </a:p>
          <a:p>
            <a:r>
              <a:rPr lang="en-US" dirty="0"/>
              <a:t> BKF29: 10274.0</a:t>
            </a:r>
          </a:p>
          <a:p>
            <a:r>
              <a:rPr lang="en-US" dirty="0"/>
              <a:t> BKCM34: 10450.0</a:t>
            </a:r>
          </a:p>
          <a:p>
            <a:r>
              <a:rPr lang="en-US" dirty="0"/>
              <a:t> BKF03: 10772.0</a:t>
            </a:r>
          </a:p>
          <a:p>
            <a:r>
              <a:rPr lang="en-US" dirty="0"/>
              <a:t> BKF25: 11012.0</a:t>
            </a:r>
          </a:p>
          <a:p>
            <a:r>
              <a:rPr lang="en-US" dirty="0"/>
              <a:t> BKF27: 11299.0</a:t>
            </a:r>
          </a:p>
          <a:p>
            <a:r>
              <a:rPr lang="en-US" dirty="0"/>
              <a:t> BKCM6: 11735.0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3376" y="875821"/>
            <a:ext cx="2107008" cy="5909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 BKF07: 11886.0</a:t>
            </a:r>
          </a:p>
          <a:p>
            <a:r>
              <a:rPr lang="it-IT" dirty="0" smtClean="0"/>
              <a:t> BKCM13: 12157.0</a:t>
            </a:r>
          </a:p>
          <a:p>
            <a:r>
              <a:rPr lang="it-IT" dirty="0" smtClean="0"/>
              <a:t> BKF05: 12344.0</a:t>
            </a:r>
          </a:p>
          <a:p>
            <a:r>
              <a:rPr lang="it-IT" dirty="0" smtClean="0"/>
              <a:t> BKF13: 12535.0</a:t>
            </a:r>
          </a:p>
          <a:p>
            <a:r>
              <a:rPr lang="it-IT" dirty="0" smtClean="0"/>
              <a:t> BKCM2: 12859.0</a:t>
            </a:r>
          </a:p>
          <a:p>
            <a:r>
              <a:rPr lang="it-IT" dirty="0" smtClean="0"/>
              <a:t> BKCM27: 12975.0</a:t>
            </a:r>
          </a:p>
          <a:p>
            <a:r>
              <a:rPr lang="it-IT" dirty="0" smtClean="0"/>
              <a:t> BKCM5: 13690.0</a:t>
            </a:r>
          </a:p>
          <a:p>
            <a:r>
              <a:rPr lang="it-IT" dirty="0" smtClean="0"/>
              <a:t> BKCM3: 13974.0</a:t>
            </a:r>
          </a:p>
          <a:p>
            <a:r>
              <a:rPr lang="it-IT" dirty="0" smtClean="0"/>
              <a:t> BKCM1: 14319.0</a:t>
            </a:r>
          </a:p>
          <a:p>
            <a:r>
              <a:rPr lang="it-IT" dirty="0" smtClean="0"/>
              <a:t> BKF01: 14516.0</a:t>
            </a:r>
          </a:p>
          <a:p>
            <a:r>
              <a:rPr lang="it-IT" dirty="0" smtClean="0"/>
              <a:t> BKF11: 15203.0</a:t>
            </a:r>
          </a:p>
          <a:p>
            <a:r>
              <a:rPr lang="it-IT" dirty="0" smtClean="0"/>
              <a:t> BKF12: 15435.0</a:t>
            </a:r>
          </a:p>
          <a:p>
            <a:r>
              <a:rPr lang="it-IT" dirty="0" smtClean="0"/>
              <a:t> BKCM33: 15449.0</a:t>
            </a:r>
          </a:p>
          <a:p>
            <a:r>
              <a:rPr lang="it-IT" dirty="0" smtClean="0"/>
              <a:t> BKF04: 15757.0</a:t>
            </a:r>
          </a:p>
          <a:p>
            <a:r>
              <a:rPr lang="it-IT" dirty="0" smtClean="0"/>
              <a:t> BKF02: 15793.0</a:t>
            </a:r>
          </a:p>
          <a:p>
            <a:r>
              <a:rPr lang="it-IT" dirty="0" smtClean="0"/>
              <a:t> BKF33: 16217.0</a:t>
            </a:r>
          </a:p>
          <a:p>
            <a:r>
              <a:rPr lang="it-IT" dirty="0" smtClean="0"/>
              <a:t> BKF35: 16229.0</a:t>
            </a:r>
          </a:p>
          <a:p>
            <a:r>
              <a:rPr lang="it-IT" dirty="0" smtClean="0"/>
              <a:t> BKF10: 16316.0</a:t>
            </a:r>
          </a:p>
          <a:p>
            <a:r>
              <a:rPr lang="it-IT" dirty="0" smtClean="0"/>
              <a:t> BKF09: 16746.0</a:t>
            </a:r>
          </a:p>
          <a:p>
            <a:r>
              <a:rPr lang="it-IT" dirty="0" smtClean="0"/>
              <a:t> BKCM35: 17682.0</a:t>
            </a:r>
          </a:p>
          <a:p>
            <a:r>
              <a:rPr lang="tr-TR" dirty="0" smtClean="0"/>
              <a:t> BKCHOW</a:t>
            </a:r>
            <a:r>
              <a:rPr lang="tr-TR" dirty="0"/>
              <a:t>: </a:t>
            </a:r>
            <a:r>
              <a:rPr lang="tr-TR" dirty="0" smtClean="0"/>
              <a:t>18035.0</a:t>
            </a:r>
            <a:endParaRPr lang="tr-TR" dirty="0"/>
          </a:p>
        </p:txBody>
      </p:sp>
      <p:sp>
        <p:nvSpPr>
          <p:cNvPr id="7" name="Rectangle 6"/>
          <p:cNvSpPr/>
          <p:nvPr/>
        </p:nvSpPr>
        <p:spPr>
          <a:xfrm>
            <a:off x="4600384" y="870941"/>
            <a:ext cx="3061094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 BKCM15</a:t>
            </a:r>
            <a:r>
              <a:rPr lang="tr-TR" dirty="0"/>
              <a:t>: 18416.0</a:t>
            </a:r>
          </a:p>
          <a:p>
            <a:r>
              <a:rPr lang="tr-TR" dirty="0"/>
              <a:t> BKCM25: 18600.0</a:t>
            </a:r>
          </a:p>
          <a:p>
            <a:r>
              <a:rPr lang="tr-TR" dirty="0"/>
              <a:t> BKCM40: 18649.0</a:t>
            </a:r>
          </a:p>
          <a:p>
            <a:r>
              <a:rPr lang="tr-TR" dirty="0"/>
              <a:t> BKF34: 19125.0</a:t>
            </a:r>
          </a:p>
          <a:p>
            <a:r>
              <a:rPr lang="tr-TR" dirty="0"/>
              <a:t> BKCM29: 20654.0</a:t>
            </a:r>
          </a:p>
          <a:p>
            <a:r>
              <a:rPr lang="tr-TR" dirty="0"/>
              <a:t> BKF15: 21545.0</a:t>
            </a:r>
          </a:p>
          <a:p>
            <a:r>
              <a:rPr lang="tr-TR" dirty="0"/>
              <a:t> BKCM12: 22723.0</a:t>
            </a:r>
          </a:p>
          <a:p>
            <a:r>
              <a:rPr lang="tr-TR" dirty="0"/>
              <a:t> BKCM24: 23306.0</a:t>
            </a:r>
          </a:p>
          <a:p>
            <a:r>
              <a:rPr lang="tr-TR" dirty="0"/>
              <a:t> BKCM28: 23398.0</a:t>
            </a:r>
          </a:p>
          <a:p>
            <a:r>
              <a:rPr lang="tr-TR" dirty="0"/>
              <a:t> BKCM22: 23512.0</a:t>
            </a:r>
          </a:p>
          <a:p>
            <a:r>
              <a:rPr lang="tr-TR" dirty="0"/>
              <a:t> BKCM31: 24010.0</a:t>
            </a:r>
          </a:p>
          <a:p>
            <a:r>
              <a:rPr lang="tr-TR" dirty="0"/>
              <a:t> BKF21: 24480.0</a:t>
            </a:r>
          </a:p>
          <a:p>
            <a:r>
              <a:rPr lang="tr-TR" dirty="0"/>
              <a:t> BKCM11: 24779.0</a:t>
            </a:r>
          </a:p>
          <a:p>
            <a:r>
              <a:rPr lang="tr-TR" dirty="0"/>
              <a:t> BKF36: 25882.0</a:t>
            </a:r>
          </a:p>
          <a:p>
            <a:r>
              <a:rPr lang="tr-TR" dirty="0"/>
              <a:t> BKCM9: 26423.0</a:t>
            </a:r>
          </a:p>
          <a:p>
            <a:r>
              <a:rPr lang="tr-TR" dirty="0"/>
              <a:t> BKCM14: 27759.0</a:t>
            </a:r>
          </a:p>
          <a:p>
            <a:r>
              <a:rPr lang="tr-TR" dirty="0"/>
              <a:t> BKHFD: 30053.0</a:t>
            </a:r>
          </a:p>
          <a:p>
            <a:r>
              <a:rPr lang="tr-TR" dirty="0"/>
              <a:t> BKRS: 31469.0</a:t>
            </a:r>
          </a:p>
          <a:p>
            <a:r>
              <a:rPr lang="tr-TR" dirty="0"/>
              <a:t> BKCM16: 33512.0</a:t>
            </a:r>
          </a:p>
          <a:p>
            <a:r>
              <a:rPr lang="tr-TR" dirty="0"/>
              <a:t> BKCM10: 42233.0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68124" y="2267644"/>
            <a:ext cx="2034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Rarefaction Level:</a:t>
            </a:r>
          </a:p>
          <a:p>
            <a:r>
              <a:rPr lang="en-US" b="1" dirty="0" smtClean="0"/>
              <a:t>4100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3698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Analysis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a script to encapsulate the secondary analysis steps</a:t>
            </a:r>
          </a:p>
          <a:p>
            <a:r>
              <a:rPr lang="en-US" dirty="0" smtClean="0"/>
              <a:t>$ </a:t>
            </a:r>
            <a:r>
              <a:rPr lang="en-US" dirty="0" err="1" smtClean="0"/>
              <a:t>secondary_analysis.py</a:t>
            </a:r>
            <a:r>
              <a:rPr lang="en-US" dirty="0" smtClean="0"/>
              <a:t> -b </a:t>
            </a:r>
            <a:r>
              <a:rPr lang="en-US" dirty="0" err="1" smtClean="0"/>
              <a:t>otus.biom</a:t>
            </a:r>
            <a:r>
              <a:rPr lang="en-US" dirty="0" smtClean="0"/>
              <a:t> -m </a:t>
            </a:r>
            <a:r>
              <a:rPr lang="en-US" dirty="0" err="1" smtClean="0"/>
              <a:t>mappingfile.txt</a:t>
            </a:r>
            <a:r>
              <a:rPr lang="en-US" dirty="0" smtClean="0"/>
              <a:t> -p </a:t>
            </a:r>
            <a:r>
              <a:rPr lang="en-US" dirty="0" err="1" smtClean="0"/>
              <a:t>parameters.txt</a:t>
            </a:r>
            <a:r>
              <a:rPr lang="en-US" dirty="0" smtClean="0"/>
              <a:t> -t </a:t>
            </a:r>
            <a:r>
              <a:rPr lang="en-US" dirty="0" err="1" smtClean="0"/>
              <a:t>tree.tre</a:t>
            </a:r>
            <a:endParaRPr lang="en-US" dirty="0" smtClean="0"/>
          </a:p>
          <a:p>
            <a:r>
              <a:rPr lang="en-US" dirty="0" smtClean="0"/>
              <a:t>This script organizes directory structure, moves files, runs each analysis subscript and provides graphical visualizations of analysis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58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30"/>
            <a:ext cx="8229600" cy="7308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Individual Taxonomic Summary</a:t>
            </a:r>
            <a:endParaRPr lang="en-US" dirty="0"/>
          </a:p>
        </p:txBody>
      </p:sp>
      <p:pic>
        <p:nvPicPr>
          <p:cNvPr id="4" name="Picture 3" descr="ZI3KNzbrGRca6gfxnCORcalFs36JwW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9" t="10095" r="19089" b="3904"/>
          <a:stretch/>
        </p:blipFill>
        <p:spPr>
          <a:xfrm>
            <a:off x="738647" y="937892"/>
            <a:ext cx="7948153" cy="577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29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30"/>
            <a:ext cx="8229600" cy="7308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Alpha Diversity Rarefaction Plot</a:t>
            </a:r>
            <a:endParaRPr lang="en-US" dirty="0"/>
          </a:p>
        </p:txBody>
      </p:sp>
      <p:pic>
        <p:nvPicPr>
          <p:cNvPr id="5" name="Picture 4" descr="Screen Shot 2016-05-02 at 5.35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686" y="2781009"/>
            <a:ext cx="1742183" cy="1959956"/>
          </a:xfrm>
          <a:prstGeom prst="rect">
            <a:avLst/>
          </a:prstGeom>
        </p:spPr>
      </p:pic>
      <p:pic>
        <p:nvPicPr>
          <p:cNvPr id="3" name="Picture 2" descr="Screen Shot 2016-05-02 at 5.35.1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21" y="822345"/>
            <a:ext cx="7226949" cy="5950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131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C1vsPC2plo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06" y="621983"/>
            <a:ext cx="6171268" cy="61712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30"/>
            <a:ext cx="8229600" cy="7308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Beta Diversity (</a:t>
            </a:r>
            <a:r>
              <a:rPr lang="en-US" dirty="0" err="1" smtClean="0"/>
              <a:t>Unweighted</a:t>
            </a:r>
            <a:r>
              <a:rPr lang="en-US" dirty="0" smtClean="0"/>
              <a:t> </a:t>
            </a:r>
            <a:r>
              <a:rPr lang="en-US" dirty="0" err="1" smtClean="0"/>
              <a:t>UniFrac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 rot="5400000">
            <a:off x="6686709" y="4431615"/>
            <a:ext cx="246214" cy="220287"/>
          </a:xfrm>
          <a:prstGeom prst="triangle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97708" y="4353861"/>
            <a:ext cx="180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Chow Recipients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94600" y="4026815"/>
            <a:ext cx="180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Chow Donor Pool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 rot="5400000">
            <a:off x="6683601" y="4117527"/>
            <a:ext cx="246214" cy="220287"/>
          </a:xfrm>
          <a:prstGeom prst="triangle">
            <a:avLst/>
          </a:prstGeom>
          <a:solidFill>
            <a:srgbClr val="FF0000"/>
          </a:solidFill>
          <a:effectLst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994600" y="3663991"/>
            <a:ext cx="180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RS Recipients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91492" y="3311029"/>
            <a:ext cx="1805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RS Donor Pool</a:t>
            </a:r>
            <a:endParaRPr lang="en-US" dirty="0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6680493" y="3401741"/>
            <a:ext cx="246214" cy="220287"/>
          </a:xfrm>
          <a:prstGeom prst="triangle">
            <a:avLst/>
          </a:prstGeom>
          <a:solidFill>
            <a:srgbClr val="F07A00"/>
          </a:solidFill>
          <a:effectLst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87224" y="3751601"/>
            <a:ext cx="228600" cy="228600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991492" y="2974121"/>
            <a:ext cx="215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Fat </a:t>
            </a:r>
            <a:r>
              <a:rPr lang="en-US" dirty="0" smtClean="0"/>
              <a:t>Recipients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88384" y="2634117"/>
            <a:ext cx="2155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Fat</a:t>
            </a:r>
            <a:r>
              <a:rPr lang="en-US" dirty="0" smtClean="0"/>
              <a:t> </a:t>
            </a:r>
            <a:r>
              <a:rPr lang="en-US" dirty="0" smtClean="0"/>
              <a:t>Donor Pool</a:t>
            </a:r>
            <a:endParaRPr lang="en-US" dirty="0"/>
          </a:p>
        </p:txBody>
      </p:sp>
      <p:sp>
        <p:nvSpPr>
          <p:cNvPr id="17" name="Isosceles Triangle 16"/>
          <p:cNvSpPr/>
          <p:nvPr/>
        </p:nvSpPr>
        <p:spPr>
          <a:xfrm rot="5400000">
            <a:off x="6677385" y="3061737"/>
            <a:ext cx="246214" cy="220287"/>
          </a:xfrm>
          <a:prstGeom prst="triangle">
            <a:avLst/>
          </a:prstGeom>
          <a:solidFill>
            <a:srgbClr val="880089"/>
          </a:solidFill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87224" y="2721469"/>
            <a:ext cx="232736" cy="228600"/>
          </a:xfrm>
          <a:prstGeom prst="rect">
            <a:avLst/>
          </a:prstGeom>
          <a:solidFill>
            <a:srgbClr val="3366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51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8823</TotalTime>
  <Words>899</Words>
  <Application>Microsoft Macintosh PowerPoint</Application>
  <PresentationFormat>On-screen Show (4:3)</PresentationFormat>
  <Paragraphs>142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Lectures on Informatics: An Introduction to Computers and Informatics in the Health Sciences</vt:lpstr>
      <vt:lpstr>Secondary Data Analysis</vt:lpstr>
      <vt:lpstr>Metadata Mapping File</vt:lpstr>
      <vt:lpstr>Rarefaction Level</vt:lpstr>
      <vt:lpstr>Read Counts for Mouse Example</vt:lpstr>
      <vt:lpstr>Secondary Analysis Script</vt:lpstr>
      <vt:lpstr>Individual Taxonomic Summary</vt:lpstr>
      <vt:lpstr>Alpha Diversity Rarefaction Plot</vt:lpstr>
      <vt:lpstr>Beta Diversity (Unweighted UniFrac)</vt:lpstr>
      <vt:lpstr>Metagenomic Methods</vt:lpstr>
      <vt:lpstr>Full Metagenomic Sequencing</vt:lpstr>
      <vt:lpstr>Full Metagenomic Sequencing (cont)</vt:lpstr>
      <vt:lpstr>Metatranscriptomic Sequencing</vt:lpstr>
      <vt:lpstr>PICRUSt</vt:lpstr>
      <vt:lpstr>PICRUSt (cont)</vt:lpstr>
      <vt:lpstr>Evaluation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 123: Genetics and Experimental Applications</dc:title>
  <dc:creator>Chris</dc:creator>
  <cp:lastModifiedBy>Chris</cp:lastModifiedBy>
  <cp:revision>179</cp:revision>
  <cp:lastPrinted>2016-02-01T21:35:13Z</cp:lastPrinted>
  <dcterms:created xsi:type="dcterms:W3CDTF">2016-01-25T21:34:30Z</dcterms:created>
  <dcterms:modified xsi:type="dcterms:W3CDTF">2016-05-10T20:20:17Z</dcterms:modified>
</cp:coreProperties>
</file>