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handoutMasterIdLst>
    <p:handoutMasterId r:id="rId13"/>
  </p:handoutMasterIdLst>
  <p:sldIdLst>
    <p:sldId id="256" r:id="rId2"/>
    <p:sldId id="483" r:id="rId3"/>
    <p:sldId id="489" r:id="rId4"/>
    <p:sldId id="490" r:id="rId5"/>
    <p:sldId id="491" r:id="rId6"/>
    <p:sldId id="485" r:id="rId7"/>
    <p:sldId id="486" r:id="rId8"/>
    <p:sldId id="487" r:id="rId9"/>
    <p:sldId id="488" r:id="rId10"/>
    <p:sldId id="49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6007"/>
    <a:srgbClr val="E39AE2"/>
    <a:srgbClr val="FEA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8673" autoAdjust="0"/>
  </p:normalViewPr>
  <p:slideViewPr>
    <p:cSldViewPr snapToGrid="0" snapToObjects="1">
      <p:cViewPr>
        <p:scale>
          <a:sx n="91" d="100"/>
          <a:sy n="91" d="100"/>
        </p:scale>
        <p:origin x="-680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41050-6071-A646-A3F2-F0BC7D625767}" type="datetimeFigureOut">
              <a:rPr lang="en-US" smtClean="0"/>
              <a:t>4/4/17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33622-55AC-CD4E-9153-5C5288334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07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7EB5B-CB8E-A848-9A79-B79FAE5C84AE}" type="datetimeFigureOut">
              <a:rPr lang="en-US" smtClean="0"/>
              <a:t>4/4/17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5E2BD-A429-6746-BF21-7E280B8F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9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E3E236-0368-134A-BBD7-50B896B43E99}" type="datetime1">
              <a:rPr lang="en-US" smtClean="0"/>
              <a:t>4/4/17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/>
          <a:p>
            <a:fld id="{DAFFD900-2170-6A43-B973-3649DBF115B2}" type="datetime1">
              <a:rPr lang="en-US" smtClean="0"/>
              <a:t>4/4/17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/>
          <a:p>
            <a:fld id="{C49F5B84-8F02-BA43-BDB3-551FC76E0811}" type="datetime1">
              <a:rPr lang="en-US" smtClean="0"/>
              <a:t>4/4/17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/>
          <a:p>
            <a:fld id="{2A7AA647-CE74-A449-AEBD-3519E1ABC1A6}" type="datetime1">
              <a:rPr lang="en-US" smtClean="0"/>
              <a:t>4/4/17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/>
          <a:p>
            <a:fld id="{ABE44AFC-22C9-0545-A38C-6CA1DF59BE86}" type="datetime1">
              <a:rPr lang="en-US" smtClean="0"/>
              <a:t>4/4/17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/>
          <a:p>
            <a:fld id="{AA1E4601-4264-6845-9000-D77D19863ACC}" type="datetime1">
              <a:rPr lang="en-US" smtClean="0"/>
              <a:t>4/4/17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/>
          <a:p>
            <a:fld id="{B898BB67-D5F3-C943-8C49-EE1DCA151B2F}" type="datetime1">
              <a:rPr lang="en-US" smtClean="0"/>
              <a:t>4/4/17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/>
          <a:p>
            <a:fld id="{D95F5200-25BB-044E-BB76-B1B733EF6163}" type="datetime1">
              <a:rPr lang="en-US" smtClean="0"/>
              <a:t>4/4/17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/>
          <a:p>
            <a:fld id="{56B4D1EB-6BA3-324E-A7E9-F5355EAD6A52}" type="datetime1">
              <a:rPr lang="en-US" smtClean="0"/>
              <a:t>4/4/17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/>
          <a:p>
            <a:fld id="{12845B37-6D65-BB47-9034-EC822BE51626}" type="datetime1">
              <a:rPr lang="en-US" smtClean="0"/>
              <a:t>4/4/17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/>
          <a:lstStyle/>
          <a:p>
            <a:fld id="{968E1C04-0D04-5048-B610-1CD580B3A07F}" type="datetime1">
              <a:rPr lang="en-US" smtClean="0"/>
              <a:t>4/4/17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695" y="6455751"/>
            <a:ext cx="438959" cy="383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339" y="453546"/>
            <a:ext cx="8322235" cy="264568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Lectures on Informatics:</a:t>
            </a:r>
            <a:r>
              <a:rPr lang="en-US" sz="4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4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 Introduction to</a:t>
            </a:r>
            <a:b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Microbial Community Sequencing and Analysis</a:t>
            </a:r>
            <a:endParaRPr lang="en-US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01824" y="3767217"/>
            <a:ext cx="6568783" cy="2485409"/>
          </a:xfrm>
        </p:spPr>
        <p:txBody>
          <a:bodyPr>
            <a:noAutofit/>
          </a:bodyPr>
          <a:lstStyle/>
          <a:p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Lecture 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#10:</a:t>
            </a:r>
            <a:endParaRPr lang="en-US" sz="36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Processing Microbiome Data: </a:t>
            </a:r>
            <a:r>
              <a:rPr lang="en-US" sz="3600" b="1" dirty="0" smtClean="0">
                <a:ln w="11430"/>
                <a:solidFill>
                  <a:srgbClr val="FEABF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Secondary Data Analysis with QIIME (Part </a:t>
            </a:r>
            <a:r>
              <a:rPr lang="en-US" sz="3600" b="1" dirty="0" smtClean="0">
                <a:ln w="11430"/>
                <a:solidFill>
                  <a:srgbClr val="FEABF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3)</a:t>
            </a:r>
            <a:endParaRPr lang="en-US" sz="3600" b="1" dirty="0">
              <a:ln w="11430"/>
              <a:solidFill>
                <a:srgbClr val="FEABF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64680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 Diversity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699246" y="2248347"/>
            <a:ext cx="8287759" cy="420740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Beta diversity metrics are computed and plots of those metrics are produced with this code:</a:t>
            </a:r>
          </a:p>
          <a:p>
            <a:pPr marL="0" indent="0">
              <a:buNone/>
            </a:pPr>
            <a:r>
              <a:rPr lang="en-US" dirty="0">
                <a:latin typeface="Andale Mono"/>
                <a:cs typeface="Andale Mono"/>
              </a:rPr>
              <a:t>&gt; </a:t>
            </a:r>
            <a:r>
              <a:rPr lang="en-US" dirty="0" err="1">
                <a:latin typeface="Andale Mono"/>
                <a:cs typeface="Andale Mono"/>
              </a:rPr>
              <a:t>beta_diversity_through_plots.py</a:t>
            </a:r>
            <a:r>
              <a:rPr lang="en-US" dirty="0">
                <a:latin typeface="Andale Mono"/>
                <a:cs typeface="Andale Mono"/>
              </a:rPr>
              <a:t> -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otus.biom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latin typeface="Andale Mono"/>
                <a:cs typeface="Andale Mono"/>
              </a:rPr>
              <a:t> -</a:t>
            </a:r>
            <a:r>
              <a:rPr lang="en-US" dirty="0">
                <a:latin typeface="Andale Mono"/>
                <a:cs typeface="Andale Mono"/>
              </a:rPr>
              <a:t>m </a:t>
            </a:r>
            <a:r>
              <a:rPr lang="en-US" dirty="0" err="1">
                <a:latin typeface="Andale Mono"/>
                <a:cs typeface="Andale Mono"/>
              </a:rPr>
              <a:t>mappingfile.txt</a:t>
            </a:r>
            <a:r>
              <a:rPr lang="en-US" dirty="0">
                <a:latin typeface="Andale Mono"/>
                <a:cs typeface="Andale Mono"/>
              </a:rPr>
              <a:t> -t </a:t>
            </a:r>
            <a:r>
              <a:rPr lang="en-US" dirty="0" err="1">
                <a:latin typeface="Andale Mono"/>
                <a:cs typeface="Andale Mono"/>
              </a:rPr>
              <a:t>tree.tre</a:t>
            </a:r>
            <a:r>
              <a:rPr lang="en-US" dirty="0">
                <a:latin typeface="Andale Mono"/>
                <a:cs typeface="Andale Mono"/>
              </a:rPr>
              <a:t> -o </a:t>
            </a:r>
            <a:r>
              <a:rPr lang="en-US" dirty="0" err="1">
                <a:latin typeface="Andale Mono"/>
                <a:cs typeface="Andale Mono"/>
              </a:rPr>
              <a:t>beta_diversity</a:t>
            </a: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 smtClean="0">
                <a:latin typeface="Andale Mono"/>
                <a:cs typeface="Andale Mono"/>
              </a:rPr>
              <a:t>&gt; make_2d_plots.py </a:t>
            </a:r>
            <a:r>
              <a:rPr lang="en-US" dirty="0">
                <a:latin typeface="Andale Mono"/>
                <a:cs typeface="Andale Mono"/>
              </a:rPr>
              <a:t>-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beta_diversity</a:t>
            </a:r>
            <a:r>
              <a:rPr lang="en-US" dirty="0">
                <a:latin typeface="Andale Mono"/>
                <a:cs typeface="Andale Mono"/>
              </a:rPr>
              <a:t>/</a:t>
            </a:r>
            <a:r>
              <a:rPr lang="en-US" dirty="0" err="1">
                <a:latin typeface="Andale Mono"/>
                <a:cs typeface="Andale Mono"/>
              </a:rPr>
              <a:t>unweighted_unifrac_pc.txt</a:t>
            </a:r>
            <a:r>
              <a:rPr lang="en-US" dirty="0">
                <a:latin typeface="Andale Mono"/>
                <a:cs typeface="Andale Mono"/>
              </a:rPr>
              <a:t> -m </a:t>
            </a:r>
            <a:r>
              <a:rPr lang="en-US" dirty="0" err="1">
                <a:latin typeface="Andale Mono"/>
                <a:cs typeface="Andale Mono"/>
              </a:rPr>
              <a:t>mappingfile.txt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latin typeface="Andale Mono"/>
                <a:cs typeface="Andale Mono"/>
              </a:rPr>
              <a:t>   -</a:t>
            </a:r>
            <a:r>
              <a:rPr lang="en-US" dirty="0">
                <a:latin typeface="Andale Mono"/>
                <a:cs typeface="Andale Mono"/>
              </a:rPr>
              <a:t>o </a:t>
            </a:r>
            <a:r>
              <a:rPr lang="en-US" dirty="0" err="1">
                <a:latin typeface="Andale Mono"/>
                <a:cs typeface="Andale Mono"/>
              </a:rPr>
              <a:t>beta_diversity</a:t>
            </a:r>
            <a:r>
              <a:rPr lang="en-US" dirty="0">
                <a:latin typeface="Andale Mono"/>
                <a:cs typeface="Andale Mono"/>
              </a:rPr>
              <a:t>/2d_unweighted_unifrac_plots</a:t>
            </a:r>
          </a:p>
          <a:p>
            <a:pPr marL="0" indent="0">
              <a:buNone/>
            </a:pPr>
            <a:r>
              <a:rPr lang="en-US" dirty="0" smtClean="0">
                <a:latin typeface="Andale Mono"/>
                <a:cs typeface="Andale Mono"/>
              </a:rPr>
              <a:t>&gt; make_2d_plots.py </a:t>
            </a:r>
            <a:r>
              <a:rPr lang="en-US" dirty="0">
                <a:latin typeface="Andale Mono"/>
                <a:cs typeface="Andale Mono"/>
              </a:rPr>
              <a:t>-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beta_diversity</a:t>
            </a:r>
            <a:r>
              <a:rPr lang="en-US" dirty="0">
                <a:latin typeface="Andale Mono"/>
                <a:cs typeface="Andale Mono"/>
              </a:rPr>
              <a:t>/</a:t>
            </a:r>
            <a:r>
              <a:rPr lang="en-US" dirty="0" err="1">
                <a:latin typeface="Andale Mono"/>
                <a:cs typeface="Andale Mono"/>
              </a:rPr>
              <a:t>weighted_unifrac_pc.txt</a:t>
            </a:r>
            <a:r>
              <a:rPr lang="en-US" dirty="0">
                <a:latin typeface="Andale Mono"/>
                <a:cs typeface="Andale Mono"/>
              </a:rPr>
              <a:t> -m </a:t>
            </a:r>
            <a:r>
              <a:rPr lang="en-US" dirty="0" err="1">
                <a:latin typeface="Andale Mono"/>
                <a:cs typeface="Andale Mono"/>
              </a:rPr>
              <a:t>mappingfile.txt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latin typeface="Andale Mono"/>
                <a:cs typeface="Andale Mono"/>
              </a:rPr>
              <a:t>     -</a:t>
            </a:r>
            <a:r>
              <a:rPr lang="en-US" dirty="0">
                <a:latin typeface="Andale Mono"/>
                <a:cs typeface="Andale Mono"/>
              </a:rPr>
              <a:t>o </a:t>
            </a:r>
            <a:r>
              <a:rPr lang="en-US" dirty="0" err="1">
                <a:latin typeface="Andale Mono"/>
                <a:cs typeface="Andale Mono"/>
              </a:rPr>
              <a:t>beta_diversity</a:t>
            </a:r>
            <a:r>
              <a:rPr lang="en-US" dirty="0">
                <a:latin typeface="Andale Mono"/>
                <a:cs typeface="Andale Mono"/>
              </a:rPr>
              <a:t>/</a:t>
            </a:r>
            <a:r>
              <a:rPr lang="en-US" dirty="0" smtClean="0">
                <a:latin typeface="Andale Mono"/>
                <a:cs typeface="Andale Mono"/>
              </a:rPr>
              <a:t>2d_weighted_unifrac_plots</a:t>
            </a:r>
          </a:p>
          <a:p>
            <a:r>
              <a:rPr lang="en-US" dirty="0" smtClean="0">
                <a:cs typeface="Andale Mono"/>
              </a:rPr>
              <a:t>Let’s look at these plots</a:t>
            </a:r>
            <a:endParaRPr lang="en-US" dirty="0"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3448953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6" y="2248347"/>
            <a:ext cx="8287759" cy="3877815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latin typeface="Andale Mono"/>
                <a:cs typeface="Andale Mono"/>
              </a:rPr>
              <a:t>Produce Taxa Summary grouped by “Receive” category</a:t>
            </a:r>
          </a:p>
          <a:p>
            <a:pPr marL="0" indent="0">
              <a:buNone/>
            </a:pPr>
            <a:r>
              <a:rPr lang="en-US" sz="2000" dirty="0" smtClean="0">
                <a:latin typeface="Andale Mono"/>
                <a:cs typeface="Andale Mono"/>
              </a:rPr>
              <a:t>&gt; </a:t>
            </a:r>
            <a:r>
              <a:rPr lang="en-US" sz="2000" dirty="0" err="1" smtClean="0">
                <a:latin typeface="Andale Mono"/>
                <a:cs typeface="Andale Mono"/>
              </a:rPr>
              <a:t>summarize_taxa_through_plots.py</a:t>
            </a:r>
            <a:r>
              <a:rPr lang="en-US" sz="2000" dirty="0" smtClean="0">
                <a:latin typeface="Andale Mono"/>
                <a:cs typeface="Andale Mono"/>
              </a:rPr>
              <a:t> </a:t>
            </a:r>
            <a:r>
              <a:rPr lang="en-US" sz="2000" dirty="0">
                <a:latin typeface="Andale Mono"/>
                <a:cs typeface="Andale Mono"/>
              </a:rPr>
              <a:t>-</a:t>
            </a:r>
            <a:r>
              <a:rPr lang="en-US" sz="2000" dirty="0" err="1">
                <a:latin typeface="Andale Mono"/>
                <a:cs typeface="Andale Mono"/>
              </a:rPr>
              <a:t>i</a:t>
            </a:r>
            <a:r>
              <a:rPr lang="en-US" sz="2000" dirty="0">
                <a:latin typeface="Andale Mono"/>
                <a:cs typeface="Andale Mono"/>
              </a:rPr>
              <a:t> otus.01.biom </a:t>
            </a:r>
            <a:r>
              <a:rPr lang="en-US" sz="2000" dirty="0" smtClean="0">
                <a:latin typeface="Andale Mono"/>
                <a:cs typeface="Andale Mono"/>
              </a:rPr>
              <a:t>   -</a:t>
            </a:r>
            <a:r>
              <a:rPr lang="en-US" sz="2000" dirty="0">
                <a:latin typeface="Andale Mono"/>
                <a:cs typeface="Andale Mono"/>
              </a:rPr>
              <a:t>m </a:t>
            </a:r>
            <a:r>
              <a:rPr lang="en-US" sz="2000" dirty="0" err="1">
                <a:latin typeface="Andale Mono"/>
                <a:cs typeface="Andale Mono"/>
              </a:rPr>
              <a:t>mappingfile.txt</a:t>
            </a:r>
            <a:r>
              <a:rPr lang="en-US" sz="2000" dirty="0">
                <a:latin typeface="Andale Mono"/>
                <a:cs typeface="Andale Mono"/>
              </a:rPr>
              <a:t> -p </a:t>
            </a:r>
            <a:r>
              <a:rPr lang="en-US" sz="2000" dirty="0" err="1">
                <a:latin typeface="Andale Mono"/>
                <a:cs typeface="Andale Mono"/>
              </a:rPr>
              <a:t>params.txt</a:t>
            </a:r>
            <a:r>
              <a:rPr lang="en-US" sz="2000" dirty="0">
                <a:latin typeface="Andale Mono"/>
                <a:cs typeface="Andale Mono"/>
              </a:rPr>
              <a:t> </a:t>
            </a:r>
            <a:r>
              <a:rPr lang="en-US" sz="2000" dirty="0" smtClean="0">
                <a:latin typeface="Andale Mono"/>
                <a:cs typeface="Andale Mono"/>
              </a:rPr>
              <a:t>                    -</a:t>
            </a:r>
            <a:r>
              <a:rPr lang="en-US" sz="2000" dirty="0">
                <a:latin typeface="Andale Mono"/>
                <a:cs typeface="Andale Mono"/>
              </a:rPr>
              <a:t>o </a:t>
            </a:r>
            <a:r>
              <a:rPr lang="en-US" sz="2000" dirty="0" err="1">
                <a:latin typeface="Andale Mono"/>
                <a:cs typeface="Andale Mono"/>
              </a:rPr>
              <a:t>taxa_summary</a:t>
            </a:r>
            <a:r>
              <a:rPr lang="en-US" sz="2000" dirty="0">
                <a:latin typeface="Andale Mono"/>
                <a:cs typeface="Andale Mono"/>
              </a:rPr>
              <a:t>/</a:t>
            </a:r>
            <a:r>
              <a:rPr lang="en-US" sz="2000" dirty="0" err="1">
                <a:latin typeface="Andale Mono"/>
                <a:cs typeface="Andale Mono"/>
              </a:rPr>
              <a:t>taxa_Receive</a:t>
            </a:r>
            <a:r>
              <a:rPr lang="en-US" sz="2000" dirty="0">
                <a:latin typeface="Andale Mono"/>
                <a:cs typeface="Andale Mono"/>
              </a:rPr>
              <a:t> -c Receive -</a:t>
            </a:r>
            <a:r>
              <a:rPr lang="en-US" sz="2000" dirty="0" smtClean="0">
                <a:latin typeface="Andale Mono"/>
                <a:cs typeface="Andale Mono"/>
              </a:rPr>
              <a:t>s</a:t>
            </a:r>
          </a:p>
          <a:p>
            <a:r>
              <a:rPr lang="en-US" sz="2000" dirty="0">
                <a:latin typeface="Andale Mono"/>
                <a:cs typeface="Andale Mono"/>
              </a:rPr>
              <a:t>Produce Taxa Summary grouped by </a:t>
            </a:r>
            <a:r>
              <a:rPr lang="en-US" sz="2000" dirty="0" smtClean="0">
                <a:latin typeface="Andale Mono"/>
                <a:cs typeface="Andale Mono"/>
              </a:rPr>
              <a:t>“Sample” </a:t>
            </a:r>
            <a:r>
              <a:rPr lang="en-US" sz="2000" dirty="0">
                <a:latin typeface="Andale Mono"/>
                <a:cs typeface="Andale Mono"/>
              </a:rPr>
              <a:t>category</a:t>
            </a:r>
          </a:p>
          <a:p>
            <a:pPr marL="0" indent="0">
              <a:buNone/>
            </a:pPr>
            <a:r>
              <a:rPr lang="en-US" sz="2000" dirty="0">
                <a:latin typeface="Andale Mono"/>
                <a:cs typeface="Andale Mono"/>
              </a:rPr>
              <a:t>&gt; </a:t>
            </a:r>
            <a:r>
              <a:rPr lang="en-US" sz="2000" dirty="0" err="1">
                <a:latin typeface="Andale Mono"/>
                <a:cs typeface="Andale Mono"/>
              </a:rPr>
              <a:t>summarize_taxa_through_plots.py</a:t>
            </a:r>
            <a:r>
              <a:rPr lang="en-US" sz="2000" dirty="0">
                <a:latin typeface="Andale Mono"/>
                <a:cs typeface="Andale Mono"/>
              </a:rPr>
              <a:t> -</a:t>
            </a:r>
            <a:r>
              <a:rPr lang="en-US" sz="2000" dirty="0" err="1">
                <a:latin typeface="Andale Mono"/>
                <a:cs typeface="Andale Mono"/>
              </a:rPr>
              <a:t>i</a:t>
            </a:r>
            <a:r>
              <a:rPr lang="en-US" sz="2000" dirty="0">
                <a:latin typeface="Andale Mono"/>
                <a:cs typeface="Andale Mono"/>
              </a:rPr>
              <a:t> otus.01.biom    -m </a:t>
            </a:r>
            <a:r>
              <a:rPr lang="en-US" sz="2000" dirty="0" err="1">
                <a:latin typeface="Andale Mono"/>
                <a:cs typeface="Andale Mono"/>
              </a:rPr>
              <a:t>mappingfile.txt</a:t>
            </a:r>
            <a:r>
              <a:rPr lang="en-US" sz="2000" dirty="0">
                <a:latin typeface="Andale Mono"/>
                <a:cs typeface="Andale Mono"/>
              </a:rPr>
              <a:t> -p </a:t>
            </a:r>
            <a:r>
              <a:rPr lang="en-US" sz="2000" dirty="0" err="1">
                <a:latin typeface="Andale Mono"/>
                <a:cs typeface="Andale Mono"/>
              </a:rPr>
              <a:t>params.txt</a:t>
            </a:r>
            <a:r>
              <a:rPr lang="en-US" sz="2000" dirty="0">
                <a:latin typeface="Andale Mono"/>
                <a:cs typeface="Andale Mono"/>
              </a:rPr>
              <a:t>                     -o </a:t>
            </a:r>
            <a:r>
              <a:rPr lang="en-US" sz="2000" dirty="0" err="1">
                <a:latin typeface="Andale Mono"/>
                <a:cs typeface="Andale Mono"/>
              </a:rPr>
              <a:t>taxa_summary</a:t>
            </a:r>
            <a:r>
              <a:rPr lang="en-US" sz="2000" dirty="0">
                <a:latin typeface="Andale Mono"/>
                <a:cs typeface="Andale Mono"/>
              </a:rPr>
              <a:t>/</a:t>
            </a:r>
            <a:r>
              <a:rPr lang="en-US" sz="2000" dirty="0" err="1" smtClean="0">
                <a:latin typeface="Andale Mono"/>
                <a:cs typeface="Andale Mono"/>
              </a:rPr>
              <a:t>taxa_Sample</a:t>
            </a:r>
            <a:r>
              <a:rPr lang="en-US" sz="2000" dirty="0" smtClean="0">
                <a:latin typeface="Andale Mono"/>
                <a:cs typeface="Andale Mono"/>
              </a:rPr>
              <a:t> </a:t>
            </a:r>
            <a:r>
              <a:rPr lang="mr-IN" sz="2000" dirty="0" smtClean="0">
                <a:latin typeface="Andale Mono"/>
                <a:cs typeface="Andale Mono"/>
              </a:rPr>
              <a:t>–</a:t>
            </a:r>
            <a:r>
              <a:rPr lang="en-US" sz="2000" dirty="0" smtClean="0">
                <a:latin typeface="Andale Mono"/>
                <a:cs typeface="Andale Mono"/>
              </a:rPr>
              <a:t>c Sample </a:t>
            </a:r>
            <a:r>
              <a:rPr lang="en-US" sz="2000" dirty="0">
                <a:latin typeface="Andale Mono"/>
                <a:cs typeface="Andale Mono"/>
              </a:rPr>
              <a:t>-s</a:t>
            </a:r>
          </a:p>
          <a:p>
            <a:r>
              <a:rPr lang="en-US" sz="2000" dirty="0">
                <a:latin typeface="Andale Mono"/>
                <a:cs typeface="Andale Mono"/>
              </a:rPr>
              <a:t>Produce Taxa Summary grouped by </a:t>
            </a:r>
            <a:r>
              <a:rPr lang="en-US" sz="2000" dirty="0" smtClean="0">
                <a:latin typeface="Andale Mono"/>
                <a:cs typeface="Andale Mono"/>
              </a:rPr>
              <a:t>“Mouse” </a:t>
            </a:r>
            <a:r>
              <a:rPr lang="en-US" sz="2000" dirty="0">
                <a:latin typeface="Andale Mono"/>
                <a:cs typeface="Andale Mono"/>
              </a:rPr>
              <a:t>category</a:t>
            </a:r>
          </a:p>
          <a:p>
            <a:pPr marL="0" indent="0">
              <a:buNone/>
            </a:pPr>
            <a:r>
              <a:rPr lang="en-US" sz="2000" dirty="0">
                <a:latin typeface="Andale Mono"/>
                <a:cs typeface="Andale Mono"/>
              </a:rPr>
              <a:t>&gt; </a:t>
            </a:r>
            <a:r>
              <a:rPr lang="en-US" sz="2000" dirty="0" err="1">
                <a:latin typeface="Andale Mono"/>
                <a:cs typeface="Andale Mono"/>
              </a:rPr>
              <a:t>summarize_taxa_through_plots.py</a:t>
            </a:r>
            <a:r>
              <a:rPr lang="en-US" sz="2000" dirty="0">
                <a:latin typeface="Andale Mono"/>
                <a:cs typeface="Andale Mono"/>
              </a:rPr>
              <a:t> -</a:t>
            </a:r>
            <a:r>
              <a:rPr lang="en-US" sz="2000" dirty="0" err="1">
                <a:latin typeface="Andale Mono"/>
                <a:cs typeface="Andale Mono"/>
              </a:rPr>
              <a:t>i</a:t>
            </a:r>
            <a:r>
              <a:rPr lang="en-US" sz="2000" dirty="0">
                <a:latin typeface="Andale Mono"/>
                <a:cs typeface="Andale Mono"/>
              </a:rPr>
              <a:t> otus.01.biom    -m </a:t>
            </a:r>
            <a:r>
              <a:rPr lang="en-US" sz="2000" dirty="0" err="1">
                <a:latin typeface="Andale Mono"/>
                <a:cs typeface="Andale Mono"/>
              </a:rPr>
              <a:t>mappingfile.txt</a:t>
            </a:r>
            <a:r>
              <a:rPr lang="en-US" sz="2000" dirty="0">
                <a:latin typeface="Andale Mono"/>
                <a:cs typeface="Andale Mono"/>
              </a:rPr>
              <a:t> -p </a:t>
            </a:r>
            <a:r>
              <a:rPr lang="en-US" sz="2000" dirty="0" err="1">
                <a:latin typeface="Andale Mono"/>
                <a:cs typeface="Andale Mono"/>
              </a:rPr>
              <a:t>params.txt</a:t>
            </a:r>
            <a:r>
              <a:rPr lang="en-US" sz="2000" dirty="0">
                <a:latin typeface="Andale Mono"/>
                <a:cs typeface="Andale Mono"/>
              </a:rPr>
              <a:t>                     -o </a:t>
            </a:r>
            <a:r>
              <a:rPr lang="en-US" sz="2000" dirty="0" err="1">
                <a:latin typeface="Andale Mono"/>
                <a:cs typeface="Andale Mono"/>
              </a:rPr>
              <a:t>taxa_summary</a:t>
            </a:r>
            <a:r>
              <a:rPr lang="en-US" sz="2000" dirty="0">
                <a:latin typeface="Andale Mono"/>
                <a:cs typeface="Andale Mono"/>
              </a:rPr>
              <a:t>/</a:t>
            </a:r>
            <a:r>
              <a:rPr lang="en-US" sz="2000" dirty="0" err="1" smtClean="0">
                <a:latin typeface="Andale Mono"/>
                <a:cs typeface="Andale Mono"/>
              </a:rPr>
              <a:t>taxa_Mouse</a:t>
            </a:r>
            <a:r>
              <a:rPr lang="en-US" sz="2000" dirty="0" smtClean="0">
                <a:latin typeface="Andale Mono"/>
                <a:cs typeface="Andale Mono"/>
              </a:rPr>
              <a:t> </a:t>
            </a:r>
            <a:r>
              <a:rPr lang="mr-IN" sz="2000" dirty="0" smtClean="0">
                <a:latin typeface="Andale Mono"/>
                <a:cs typeface="Andale Mono"/>
              </a:rPr>
              <a:t>–</a:t>
            </a:r>
            <a:r>
              <a:rPr lang="en-US" sz="2000" dirty="0" smtClean="0">
                <a:latin typeface="Andale Mono"/>
                <a:cs typeface="Andale Mono"/>
              </a:rPr>
              <a:t>c Mouse </a:t>
            </a:r>
            <a:r>
              <a:rPr lang="en-US" sz="2000" dirty="0">
                <a:latin typeface="Andale Mono"/>
                <a:cs typeface="Andale Mono"/>
              </a:rPr>
              <a:t>-s</a:t>
            </a:r>
          </a:p>
          <a:p>
            <a:pPr marL="0" indent="0">
              <a:buNone/>
            </a:pPr>
            <a:endParaRPr lang="en-US" sz="2000" dirty="0" smtClean="0">
              <a:latin typeface="Andale Mono"/>
              <a:cs typeface="Andale Mon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Taxa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0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 Diversity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Alpha diversity measures within sample diversity</a:t>
            </a:r>
          </a:p>
          <a:p>
            <a:r>
              <a:rPr lang="en-US" dirty="0" smtClean="0"/>
              <a:t>The easiest metric to understand is observed species</a:t>
            </a:r>
          </a:p>
          <a:p>
            <a:pPr lvl="1"/>
            <a:r>
              <a:rPr lang="en-US" dirty="0" smtClean="0"/>
              <a:t>Counts the number of species (or nodes) per sample</a:t>
            </a:r>
          </a:p>
          <a:p>
            <a:r>
              <a:rPr lang="en-US" dirty="0" smtClean="0"/>
              <a:t>The rarefaction plots are used to evaluate how alpha diversity grows with increasing sequencing effort</a:t>
            </a:r>
          </a:p>
          <a:p>
            <a:pPr lvl="1"/>
            <a:r>
              <a:rPr lang="en-US" dirty="0" smtClean="0"/>
              <a:t>Have we sequenced samples deeply enough?</a:t>
            </a:r>
          </a:p>
          <a:p>
            <a:r>
              <a:rPr lang="en-US" dirty="0" smtClean="0"/>
              <a:t>We aim to see that the rarefaction curves “plateau” by the time we reach our sequencing depth</a:t>
            </a:r>
          </a:p>
          <a:p>
            <a:pPr lvl="1"/>
            <a:r>
              <a:rPr lang="en-US" dirty="0" smtClean="0"/>
              <a:t>If they don’t, we may not have sequenced deeply enough to adequately capture the sample diversity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45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 Diversity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8148210" cy="420740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Recall our </a:t>
            </a:r>
            <a:r>
              <a:rPr lang="en-US" dirty="0" err="1" smtClean="0"/>
              <a:t>params</a:t>
            </a:r>
            <a:r>
              <a:rPr lang="en-US" dirty="0" smtClean="0"/>
              <a:t> relating to alpha diversity and rarefaction</a:t>
            </a:r>
          </a:p>
          <a:p>
            <a:pPr marL="0" indent="0">
              <a:buNone/>
            </a:pPr>
            <a:r>
              <a:rPr lang="en-US" dirty="0" smtClean="0">
                <a:latin typeface="Andale Mono"/>
                <a:cs typeface="Andale Mono"/>
              </a:rPr>
              <a:t>&gt; </a:t>
            </a:r>
            <a:r>
              <a:rPr lang="en-US" dirty="0" err="1" smtClean="0">
                <a:latin typeface="Andale Mono"/>
                <a:cs typeface="Andale Mono"/>
              </a:rPr>
              <a:t>multiple_rarefactions</a:t>
            </a:r>
            <a:r>
              <a:rPr lang="en-US" dirty="0" err="1">
                <a:latin typeface="Andale Mono"/>
                <a:cs typeface="Andale Mono"/>
              </a:rPr>
              <a:t>:min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latin typeface="Andale Mono"/>
                <a:cs typeface="Andale Mono"/>
              </a:rPr>
              <a:t>100</a:t>
            </a:r>
          </a:p>
          <a:p>
            <a:pPr lvl="1"/>
            <a:r>
              <a:rPr lang="en-US" dirty="0">
                <a:cs typeface="Andale Mono"/>
              </a:rPr>
              <a:t>We will start with a subsampling depth of </a:t>
            </a:r>
            <a:r>
              <a:rPr lang="en-US" dirty="0" smtClean="0">
                <a:cs typeface="Andale Mono"/>
              </a:rPr>
              <a:t>100</a:t>
            </a:r>
            <a:endParaRPr lang="en-US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dirty="0" smtClean="0">
                <a:latin typeface="Andale Mono"/>
                <a:cs typeface="Andale Mono"/>
              </a:rPr>
              <a:t>&gt; </a:t>
            </a:r>
            <a:r>
              <a:rPr lang="en-US" dirty="0" err="1" smtClean="0">
                <a:latin typeface="Andale Mono"/>
                <a:cs typeface="Andale Mono"/>
              </a:rPr>
              <a:t>multiple_rarefactions</a:t>
            </a:r>
            <a:r>
              <a:rPr lang="en-US" dirty="0" err="1">
                <a:latin typeface="Andale Mono"/>
                <a:cs typeface="Andale Mono"/>
              </a:rPr>
              <a:t>:step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latin typeface="Andale Mono"/>
                <a:cs typeface="Andale Mono"/>
              </a:rPr>
              <a:t>1000</a:t>
            </a:r>
          </a:p>
          <a:p>
            <a:pPr lvl="1"/>
            <a:r>
              <a:rPr lang="en-US" dirty="0" smtClean="0">
                <a:cs typeface="Andale Mono"/>
              </a:rPr>
              <a:t>We will step in increments of 1000 reads</a:t>
            </a:r>
            <a:endParaRPr lang="en-US" dirty="0">
              <a:cs typeface="Andale Mono"/>
            </a:endParaRPr>
          </a:p>
          <a:p>
            <a:pPr marL="0" indent="0">
              <a:buNone/>
            </a:pPr>
            <a:r>
              <a:rPr lang="en-US" dirty="0" smtClean="0">
                <a:latin typeface="Andale Mono"/>
                <a:cs typeface="Andale Mono"/>
              </a:rPr>
              <a:t>&gt; </a:t>
            </a:r>
            <a:r>
              <a:rPr lang="en-US" dirty="0" err="1" smtClean="0">
                <a:latin typeface="Andale Mono"/>
                <a:cs typeface="Andale Mono"/>
              </a:rPr>
              <a:t>multiple_rarefactions</a:t>
            </a:r>
            <a:r>
              <a:rPr lang="en-US" dirty="0" err="1">
                <a:latin typeface="Andale Mono"/>
                <a:cs typeface="Andale Mono"/>
              </a:rPr>
              <a:t>:</a:t>
            </a:r>
            <a:r>
              <a:rPr lang="en-US" dirty="0" err="1" smtClean="0">
                <a:latin typeface="Andale Mono"/>
                <a:cs typeface="Andale Mono"/>
              </a:rPr>
              <a:t>max</a:t>
            </a:r>
            <a:r>
              <a:rPr lang="en-US" dirty="0" smtClean="0">
                <a:latin typeface="Andale Mono"/>
                <a:cs typeface="Andale Mono"/>
              </a:rPr>
              <a:t> 5100</a:t>
            </a:r>
          </a:p>
          <a:p>
            <a:pPr lvl="1"/>
            <a:r>
              <a:rPr lang="en-US" dirty="0" smtClean="0">
                <a:cs typeface="Andale Mono"/>
              </a:rPr>
              <a:t>We will stop at a maximum depth of 5100 reads per sample</a:t>
            </a:r>
          </a:p>
          <a:p>
            <a:pPr marL="0" indent="0">
              <a:buNone/>
            </a:pPr>
            <a:r>
              <a:rPr lang="en-US" sz="2200" dirty="0">
                <a:latin typeface="Andale Mono"/>
                <a:cs typeface="Andale Mono"/>
              </a:rPr>
              <a:t>&gt; </a:t>
            </a:r>
            <a:r>
              <a:rPr lang="en-US" sz="2200" dirty="0" err="1">
                <a:latin typeface="Andale Mono"/>
                <a:cs typeface="Andale Mono"/>
              </a:rPr>
              <a:t>alpha_diversity:metrics</a:t>
            </a:r>
            <a:r>
              <a:rPr lang="en-US" sz="2200" dirty="0">
                <a:latin typeface="Andale Mono"/>
                <a:cs typeface="Andale Mono"/>
              </a:rPr>
              <a:t> shannon,simpson,PD_whole_tree,chao1,observed_species</a:t>
            </a:r>
          </a:p>
          <a:p>
            <a:pPr lvl="1"/>
            <a:r>
              <a:rPr lang="en-US" dirty="0" smtClean="0">
                <a:cs typeface="Andale Mono"/>
              </a:rPr>
              <a:t>We will measure each of the listed metrics</a:t>
            </a:r>
            <a:endParaRPr lang="en-US" dirty="0"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3579955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8329624" cy="387781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ndale Mono"/>
                <a:cs typeface="Andale Mono"/>
              </a:rPr>
              <a:t>&gt; </a:t>
            </a:r>
            <a:r>
              <a:rPr lang="en-US" dirty="0" err="1" smtClean="0">
                <a:latin typeface="Andale Mono"/>
                <a:cs typeface="Andale Mono"/>
              </a:rPr>
              <a:t>alpha_rarefaction.py</a:t>
            </a:r>
            <a:r>
              <a:rPr lang="en-US" dirty="0" smtClean="0">
                <a:latin typeface="Andale Mono"/>
                <a:cs typeface="Andale Mono"/>
              </a:rPr>
              <a:t> </a:t>
            </a:r>
            <a:r>
              <a:rPr lang="en-US" dirty="0">
                <a:latin typeface="Andale Mono"/>
                <a:cs typeface="Andale Mono"/>
              </a:rPr>
              <a:t>-</a:t>
            </a:r>
            <a:r>
              <a:rPr lang="en-US" dirty="0" err="1">
                <a:latin typeface="Andale Mono"/>
                <a:cs typeface="Andale Mono"/>
              </a:rPr>
              <a:t>i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err="1">
                <a:latin typeface="Andale Mono"/>
                <a:cs typeface="Andale Mono"/>
              </a:rPr>
              <a:t>otus.biom</a:t>
            </a:r>
            <a:r>
              <a:rPr lang="en-US" dirty="0">
                <a:latin typeface="Andale Mono"/>
                <a:cs typeface="Andale Mono"/>
              </a:rPr>
              <a:t> </a:t>
            </a:r>
            <a:r>
              <a:rPr lang="en-US" dirty="0" smtClean="0">
                <a:latin typeface="Andale Mono"/>
                <a:cs typeface="Andale Mono"/>
              </a:rPr>
              <a:t>        -</a:t>
            </a:r>
            <a:r>
              <a:rPr lang="en-US" dirty="0">
                <a:latin typeface="Andale Mono"/>
                <a:cs typeface="Andale Mono"/>
              </a:rPr>
              <a:t>m </a:t>
            </a:r>
            <a:r>
              <a:rPr lang="en-US" dirty="0" err="1">
                <a:latin typeface="Andale Mono"/>
                <a:cs typeface="Andale Mono"/>
              </a:rPr>
              <a:t>mappingfile.txt</a:t>
            </a:r>
            <a:r>
              <a:rPr lang="en-US" dirty="0">
                <a:latin typeface="Andale Mono"/>
                <a:cs typeface="Andale Mono"/>
              </a:rPr>
              <a:t> -p </a:t>
            </a:r>
            <a:r>
              <a:rPr lang="en-US" dirty="0" err="1">
                <a:latin typeface="Andale Mono"/>
                <a:cs typeface="Andale Mono"/>
              </a:rPr>
              <a:t>params.txt</a:t>
            </a:r>
            <a:r>
              <a:rPr lang="en-US" dirty="0">
                <a:latin typeface="Andale Mono"/>
                <a:cs typeface="Andale Mono"/>
              </a:rPr>
              <a:t> -t </a:t>
            </a:r>
            <a:r>
              <a:rPr lang="en-US" dirty="0" err="1">
                <a:latin typeface="Andale Mono"/>
                <a:cs typeface="Andale Mono"/>
              </a:rPr>
              <a:t>tree.tre</a:t>
            </a:r>
            <a:r>
              <a:rPr lang="en-US" dirty="0">
                <a:latin typeface="Andale Mono"/>
                <a:cs typeface="Andale Mono"/>
              </a:rPr>
              <a:t> -a </a:t>
            </a:r>
            <a:r>
              <a:rPr lang="mr-IN" dirty="0" smtClean="0">
                <a:latin typeface="Andale Mono"/>
                <a:cs typeface="Andale Mono"/>
              </a:rPr>
              <a:t>–</a:t>
            </a:r>
            <a:r>
              <a:rPr lang="en-US" dirty="0" smtClean="0">
                <a:latin typeface="Andale Mono"/>
                <a:cs typeface="Andale Mono"/>
              </a:rPr>
              <a:t>O 42 </a:t>
            </a:r>
            <a:r>
              <a:rPr lang="en-US" dirty="0">
                <a:latin typeface="Andale Mono"/>
                <a:cs typeface="Andale Mono"/>
              </a:rPr>
              <a:t>-o </a:t>
            </a:r>
            <a:r>
              <a:rPr lang="en-US" dirty="0" err="1" smtClean="0">
                <a:latin typeface="Andale Mono"/>
                <a:cs typeface="Andale Mono"/>
              </a:rPr>
              <a:t>alpha_diversity</a:t>
            </a:r>
            <a:endParaRPr lang="en-US" dirty="0" smtClean="0">
              <a:latin typeface="Andale Mono"/>
              <a:cs typeface="Andale Mono"/>
            </a:endParaRPr>
          </a:p>
          <a:p>
            <a:r>
              <a:rPr lang="en-US" dirty="0" smtClean="0">
                <a:cs typeface="Andale Mono"/>
              </a:rPr>
              <a:t>This code produces the alpha rarefaction plots</a:t>
            </a:r>
          </a:p>
          <a:p>
            <a:r>
              <a:rPr lang="en-US" dirty="0" smtClean="0">
                <a:cs typeface="Andale Mono"/>
              </a:rPr>
              <a:t>Let’s take a look at them</a:t>
            </a:r>
            <a:endParaRPr lang="en-US" dirty="0">
              <a:cs typeface="Andale Mon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 Rarefaction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02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70345"/>
            <a:ext cx="8229600" cy="2037687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Beta diversity </a:t>
            </a:r>
            <a:r>
              <a:rPr lang="en-US" dirty="0" smtClean="0"/>
              <a:t>(β-diversity) is a measure between samples</a:t>
            </a:r>
          </a:p>
          <a:p>
            <a:pPr lvl="1"/>
            <a:r>
              <a:rPr lang="en-US" dirty="0" smtClean="0"/>
              <a:t>This is a pairwise comparison which produces a distance between each pair of samples in a study</a:t>
            </a:r>
          </a:p>
          <a:p>
            <a:r>
              <a:rPr lang="en-US" b="1" dirty="0" smtClean="0"/>
              <a:t>Alpha </a:t>
            </a:r>
            <a:r>
              <a:rPr lang="en-US" b="1" dirty="0"/>
              <a:t>diversity </a:t>
            </a:r>
            <a:r>
              <a:rPr lang="en-US" dirty="0" smtClean="0"/>
              <a:t>(α-</a:t>
            </a:r>
            <a:r>
              <a:rPr lang="en-US" dirty="0"/>
              <a:t>diversity) </a:t>
            </a:r>
            <a:r>
              <a:rPr lang="en-US" dirty="0" smtClean="0"/>
              <a:t>was </a:t>
            </a:r>
            <a:r>
              <a:rPr lang="en-US" dirty="0"/>
              <a:t>a measure </a:t>
            </a:r>
            <a:r>
              <a:rPr lang="en-US" dirty="0" smtClean="0"/>
              <a:t>within a sample</a:t>
            </a:r>
          </a:p>
          <a:p>
            <a:pPr lvl="1"/>
            <a:r>
              <a:rPr lang="en-US" dirty="0" smtClean="0"/>
              <a:t>Richness </a:t>
            </a:r>
            <a:r>
              <a:rPr lang="en-US" dirty="0" err="1" smtClean="0"/>
              <a:t>vs</a:t>
            </a:r>
            <a:r>
              <a:rPr lang="en-US" dirty="0" smtClean="0"/>
              <a:t> Evenness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1733-A116-9A4D-9F33-0BCB69CCD08E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8490" y="4591706"/>
            <a:ext cx="1764629" cy="1954872"/>
            <a:chOff x="6564696" y="1345442"/>
            <a:chExt cx="1764629" cy="1954872"/>
          </a:xfrm>
        </p:grpSpPr>
        <p:sp>
          <p:nvSpPr>
            <p:cNvPr id="6" name="Oval 5"/>
            <p:cNvSpPr/>
            <p:nvPr/>
          </p:nvSpPr>
          <p:spPr>
            <a:xfrm>
              <a:off x="7367077" y="1345442"/>
              <a:ext cx="180109" cy="1662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Triangle 6"/>
            <p:cNvSpPr/>
            <p:nvPr/>
          </p:nvSpPr>
          <p:spPr>
            <a:xfrm>
              <a:off x="6960303" y="2132107"/>
              <a:ext cx="249381" cy="207821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/>
            <p:cNvSpPr/>
            <p:nvPr/>
          </p:nvSpPr>
          <p:spPr>
            <a:xfrm>
              <a:off x="7242698" y="2269052"/>
              <a:ext cx="249381" cy="207821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/>
            <p:cNvSpPr/>
            <p:nvPr/>
          </p:nvSpPr>
          <p:spPr>
            <a:xfrm>
              <a:off x="7172348" y="1997297"/>
              <a:ext cx="249381" cy="191412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iangle 15"/>
            <p:cNvSpPr/>
            <p:nvPr/>
          </p:nvSpPr>
          <p:spPr>
            <a:xfrm>
              <a:off x="7808157" y="1982287"/>
              <a:ext cx="214747" cy="19396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Diamond 10"/>
            <p:cNvSpPr/>
            <p:nvPr/>
          </p:nvSpPr>
          <p:spPr>
            <a:xfrm>
              <a:off x="7796309" y="1515631"/>
              <a:ext cx="214744" cy="221673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311970" y="1568967"/>
              <a:ext cx="180109" cy="1662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Triangle 12"/>
            <p:cNvSpPr/>
            <p:nvPr/>
          </p:nvSpPr>
          <p:spPr>
            <a:xfrm>
              <a:off x="6813206" y="2255200"/>
              <a:ext cx="249381" cy="207821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Triangle 13"/>
            <p:cNvSpPr/>
            <p:nvPr/>
          </p:nvSpPr>
          <p:spPr>
            <a:xfrm>
              <a:off x="6813206" y="1909085"/>
              <a:ext cx="249381" cy="207821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iangle 47"/>
            <p:cNvSpPr/>
            <p:nvPr/>
          </p:nvSpPr>
          <p:spPr>
            <a:xfrm>
              <a:off x="7960557" y="2134687"/>
              <a:ext cx="214747" cy="19396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84937" y="2715539"/>
              <a:ext cx="174438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Sample A</a:t>
              </a:r>
              <a:endParaRPr lang="en-US" sz="3200" dirty="0"/>
            </a:p>
          </p:txBody>
        </p:sp>
        <p:sp>
          <p:nvSpPr>
            <p:cNvPr id="17" name="Right Triangle 16"/>
            <p:cNvSpPr/>
            <p:nvPr/>
          </p:nvSpPr>
          <p:spPr>
            <a:xfrm>
              <a:off x="7111697" y="2490954"/>
              <a:ext cx="249381" cy="207821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ight Triangle 17"/>
            <p:cNvSpPr/>
            <p:nvPr/>
          </p:nvSpPr>
          <p:spPr>
            <a:xfrm>
              <a:off x="6564696" y="1970061"/>
              <a:ext cx="249381" cy="207821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589735" y="4769257"/>
            <a:ext cx="1726755" cy="1796313"/>
            <a:chOff x="6683808" y="3382046"/>
            <a:chExt cx="1726755" cy="1796313"/>
          </a:xfrm>
        </p:grpSpPr>
        <p:sp>
          <p:nvSpPr>
            <p:cNvPr id="20" name="Pie 19"/>
            <p:cNvSpPr/>
            <p:nvPr/>
          </p:nvSpPr>
          <p:spPr>
            <a:xfrm>
              <a:off x="7704841" y="4265599"/>
              <a:ext cx="154577" cy="174172"/>
            </a:xfrm>
            <a:prstGeom prst="pi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/>
          </p:nvSpPr>
          <p:spPr>
            <a:xfrm>
              <a:off x="7488811" y="3455869"/>
              <a:ext cx="182880" cy="200297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Diagonal Stripe 21"/>
            <p:cNvSpPr/>
            <p:nvPr/>
          </p:nvSpPr>
          <p:spPr>
            <a:xfrm>
              <a:off x="7006244" y="3747584"/>
              <a:ext cx="198253" cy="287383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Cross 22"/>
            <p:cNvSpPr/>
            <p:nvPr/>
          </p:nvSpPr>
          <p:spPr>
            <a:xfrm>
              <a:off x="7824423" y="3830295"/>
              <a:ext cx="263434" cy="278674"/>
            </a:xfrm>
            <a:prstGeom prst="plus">
              <a:avLst>
                <a:gd name="adj" fmla="val 468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Diagonal Stripe 23"/>
            <p:cNvSpPr/>
            <p:nvPr/>
          </p:nvSpPr>
          <p:spPr>
            <a:xfrm>
              <a:off x="7164171" y="3861326"/>
              <a:ext cx="198253" cy="287383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Diagonal Stripe 24"/>
            <p:cNvSpPr/>
            <p:nvPr/>
          </p:nvSpPr>
          <p:spPr>
            <a:xfrm>
              <a:off x="7302861" y="3980058"/>
              <a:ext cx="198253" cy="287383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Diagonal Stripe 25"/>
            <p:cNvSpPr/>
            <p:nvPr/>
          </p:nvSpPr>
          <p:spPr>
            <a:xfrm>
              <a:off x="6765945" y="4136813"/>
              <a:ext cx="198253" cy="287383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Donut 26"/>
            <p:cNvSpPr/>
            <p:nvPr/>
          </p:nvSpPr>
          <p:spPr>
            <a:xfrm>
              <a:off x="7732651" y="3382046"/>
              <a:ext cx="182880" cy="200297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Pie 27"/>
            <p:cNvSpPr/>
            <p:nvPr/>
          </p:nvSpPr>
          <p:spPr>
            <a:xfrm>
              <a:off x="7879182" y="4369725"/>
              <a:ext cx="154577" cy="174172"/>
            </a:xfrm>
            <a:prstGeom prst="pi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83808" y="4593584"/>
              <a:ext cx="172675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Sample C</a:t>
              </a:r>
              <a:endParaRPr lang="en-US" sz="3200" dirty="0"/>
            </a:p>
          </p:txBody>
        </p:sp>
        <p:sp>
          <p:nvSpPr>
            <p:cNvPr id="30" name="Diagonal Stripe 29"/>
            <p:cNvSpPr/>
            <p:nvPr/>
          </p:nvSpPr>
          <p:spPr>
            <a:xfrm>
              <a:off x="6929953" y="4236640"/>
              <a:ext cx="198253" cy="287383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Diagonal Stripe 30"/>
            <p:cNvSpPr/>
            <p:nvPr/>
          </p:nvSpPr>
          <p:spPr>
            <a:xfrm>
              <a:off x="7098349" y="4320234"/>
              <a:ext cx="198253" cy="287383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Diagonal Stripe 31"/>
            <p:cNvSpPr/>
            <p:nvPr/>
          </p:nvSpPr>
          <p:spPr>
            <a:xfrm>
              <a:off x="6731700" y="3865663"/>
              <a:ext cx="198253" cy="287383"/>
            </a:xfrm>
            <a:prstGeom prst="diagStri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694455" y="4720024"/>
            <a:ext cx="1738834" cy="1833854"/>
            <a:chOff x="8904751" y="1433301"/>
            <a:chExt cx="1738834" cy="1833854"/>
          </a:xfrm>
        </p:grpSpPr>
        <p:sp>
          <p:nvSpPr>
            <p:cNvPr id="34" name="Diamond 33"/>
            <p:cNvSpPr/>
            <p:nvPr/>
          </p:nvSpPr>
          <p:spPr>
            <a:xfrm>
              <a:off x="10140883" y="2188709"/>
              <a:ext cx="214744" cy="221673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iangle 23"/>
            <p:cNvSpPr/>
            <p:nvPr/>
          </p:nvSpPr>
          <p:spPr>
            <a:xfrm>
              <a:off x="9827595" y="1433301"/>
              <a:ext cx="214747" cy="19396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ight Triangle 35"/>
            <p:cNvSpPr/>
            <p:nvPr/>
          </p:nvSpPr>
          <p:spPr>
            <a:xfrm>
              <a:off x="9240096" y="2144823"/>
              <a:ext cx="249381" cy="207821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ight Triangle 36"/>
            <p:cNvSpPr/>
            <p:nvPr/>
          </p:nvSpPr>
          <p:spPr>
            <a:xfrm>
              <a:off x="9247259" y="2409545"/>
              <a:ext cx="249381" cy="207821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ight Triangle 37"/>
            <p:cNvSpPr/>
            <p:nvPr/>
          </p:nvSpPr>
          <p:spPr>
            <a:xfrm>
              <a:off x="8904751" y="2148319"/>
              <a:ext cx="249381" cy="207821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iangle 27"/>
            <p:cNvSpPr/>
            <p:nvPr/>
          </p:nvSpPr>
          <p:spPr>
            <a:xfrm>
              <a:off x="9697828" y="1971274"/>
              <a:ext cx="214747" cy="19396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iangle 28"/>
            <p:cNvSpPr/>
            <p:nvPr/>
          </p:nvSpPr>
          <p:spPr>
            <a:xfrm>
              <a:off x="9703224" y="1689997"/>
              <a:ext cx="214747" cy="19396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Diamond 40"/>
            <p:cNvSpPr/>
            <p:nvPr/>
          </p:nvSpPr>
          <p:spPr>
            <a:xfrm>
              <a:off x="10428841" y="2160988"/>
              <a:ext cx="214744" cy="221673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Diamond 41"/>
            <p:cNvSpPr/>
            <p:nvPr/>
          </p:nvSpPr>
          <p:spPr>
            <a:xfrm>
              <a:off x="10309716" y="2451062"/>
              <a:ext cx="214744" cy="221673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904751" y="2682380"/>
              <a:ext cx="17299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Sample B</a:t>
              </a:r>
              <a:endParaRPr lang="en-US" sz="3200" dirty="0"/>
            </a:p>
          </p:txBody>
        </p:sp>
        <p:sp>
          <p:nvSpPr>
            <p:cNvPr id="44" name="Right Triangle 43"/>
            <p:cNvSpPr/>
            <p:nvPr/>
          </p:nvSpPr>
          <p:spPr>
            <a:xfrm>
              <a:off x="8911346" y="2410820"/>
              <a:ext cx="249381" cy="207821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iangle 60"/>
            <p:cNvSpPr/>
            <p:nvPr/>
          </p:nvSpPr>
          <p:spPr>
            <a:xfrm>
              <a:off x="9562909" y="1438516"/>
              <a:ext cx="214747" cy="19396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Diamond 45"/>
            <p:cNvSpPr/>
            <p:nvPr/>
          </p:nvSpPr>
          <p:spPr>
            <a:xfrm>
              <a:off x="10009051" y="2467514"/>
              <a:ext cx="214744" cy="221673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5884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UniFrac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305175"/>
            <a:ext cx="8487943" cy="4150576"/>
          </a:xfrm>
        </p:spPr>
        <p:txBody>
          <a:bodyPr>
            <a:normAutofit/>
          </a:bodyPr>
          <a:lstStyle/>
          <a:p>
            <a:r>
              <a:rPr lang="en-US" dirty="0" smtClean="0"/>
              <a:t>Measures difference between two environments as branch length unique to one environment or the other on the phylogenetic tree of 16S sequences (remember our </a:t>
            </a:r>
            <a:r>
              <a:rPr lang="en-US" dirty="0" err="1" smtClean="0"/>
              <a:t>tree.tre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Two very different environments would have sequences segregate into their own branches</a:t>
            </a:r>
          </a:p>
          <a:p>
            <a:pPr lvl="2"/>
            <a:r>
              <a:rPr lang="en-US" dirty="0" smtClean="0"/>
              <a:t>Most of the branch length would be unique to one environment or the other producing a UniFrac value near 1</a:t>
            </a:r>
          </a:p>
          <a:p>
            <a:pPr lvl="1"/>
            <a:r>
              <a:rPr lang="en-US" dirty="0" smtClean="0"/>
              <a:t>Two very similar environments would have sequences intermingled throughout the tree</a:t>
            </a:r>
          </a:p>
          <a:p>
            <a:pPr lvl="2"/>
            <a:r>
              <a:rPr lang="en-US" dirty="0" smtClean="0"/>
              <a:t>They may have many of the same sequences</a:t>
            </a:r>
          </a:p>
          <a:p>
            <a:pPr lvl="2"/>
            <a:r>
              <a:rPr lang="en-US" dirty="0" smtClean="0"/>
              <a:t>Less branch length would be unique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029-7291-3B47-84A7-569246F26EE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96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235188"/>
            <a:ext cx="7756263" cy="1054250"/>
          </a:xfrm>
        </p:spPr>
        <p:txBody>
          <a:bodyPr/>
          <a:lstStyle/>
          <a:p>
            <a:r>
              <a:rPr lang="en-US" dirty="0" smtClean="0"/>
              <a:t>UniFrac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029-7291-3B47-84A7-569246F26EE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 descr="unifrac_tes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95400"/>
            <a:ext cx="7620000" cy="4546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5943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Identical environments would produce a UniFrac value D=0 because every leaf of the tree would have a representative from both environments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077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UniFrac Significance Test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8691"/>
            <a:ext cx="8432122" cy="429610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Question: Are differences between the environments significant?</a:t>
            </a:r>
          </a:p>
          <a:p>
            <a:r>
              <a:rPr lang="en-US" dirty="0" smtClean="0"/>
              <a:t>The UniFrac value of the actual tree (A) is calculated</a:t>
            </a:r>
          </a:p>
          <a:p>
            <a:r>
              <a:rPr lang="en-US" dirty="0" smtClean="0"/>
              <a:t>Environment labels are permuted and another UniFrac value is calculated D</a:t>
            </a:r>
            <a:r>
              <a:rPr lang="en-US" baseline="-25000" dirty="0" smtClean="0"/>
              <a:t>1</a:t>
            </a:r>
            <a:r>
              <a:rPr lang="en-US" dirty="0" smtClean="0"/>
              <a:t> (same tree structure kept, sample assignments shuffled) </a:t>
            </a:r>
            <a:endParaRPr lang="en-US" baseline="-25000" dirty="0" smtClean="0"/>
          </a:p>
          <a:p>
            <a:r>
              <a:rPr lang="en-US" dirty="0" smtClean="0"/>
              <a:t>This is repeated N times to calculate permuted UniFrac values D</a:t>
            </a:r>
            <a:r>
              <a:rPr lang="en-US" baseline="-25000" dirty="0" smtClean="0"/>
              <a:t>1</a:t>
            </a:r>
            <a:r>
              <a:rPr lang="mr-IN" dirty="0" smtClean="0"/>
              <a:t>–</a:t>
            </a:r>
            <a:r>
              <a:rPr lang="en-US" dirty="0" smtClean="0"/>
              <a:t>D</a:t>
            </a:r>
            <a:r>
              <a:rPr lang="en-US" baseline="-25000" dirty="0" smtClean="0"/>
              <a:t>N</a:t>
            </a:r>
          </a:p>
          <a:p>
            <a:r>
              <a:rPr lang="en-US" dirty="0" smtClean="0"/>
              <a:t>P-Value is fraction of permuted trees that have </a:t>
            </a:r>
            <a:r>
              <a:rPr lang="en-US" dirty="0" err="1" smtClean="0"/>
              <a:t>UniFrac</a:t>
            </a:r>
            <a:r>
              <a:rPr lang="en-US" dirty="0" smtClean="0"/>
              <a:t> values &gt;= A</a:t>
            </a:r>
          </a:p>
          <a:p>
            <a:pPr lvl="1"/>
            <a:r>
              <a:rPr lang="en-US" dirty="0" smtClean="0"/>
              <a:t>If this fraction is high (near 1) then the actual environments are more similar than expected at random</a:t>
            </a:r>
          </a:p>
          <a:p>
            <a:pPr lvl="1"/>
            <a:r>
              <a:rPr lang="en-US" dirty="0" smtClean="0"/>
              <a:t>If this fraction is low (near 0) then the actual environments are more different than expected at random</a:t>
            </a:r>
          </a:p>
          <a:p>
            <a:pPr lvl="2"/>
            <a:r>
              <a:rPr lang="en-US" dirty="0" smtClean="0"/>
              <a:t>A P-value near 0 is significant evidence that the environments being compared are very different from one another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9029-7291-3B47-84A7-569246F26EE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26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4500</TotalTime>
  <Words>697</Words>
  <Application>Microsoft Macintosh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Hardcover</vt:lpstr>
      <vt:lpstr>Lectures on Informatics: An Introduction to Microbial Community Sequencing and Analysis</vt:lpstr>
      <vt:lpstr>Category Taxa Summary</vt:lpstr>
      <vt:lpstr>Alpha Diversity</vt:lpstr>
      <vt:lpstr>Alpha Diversity</vt:lpstr>
      <vt:lpstr>Alpha Rarefaction</vt:lpstr>
      <vt:lpstr>Beta Diversity</vt:lpstr>
      <vt:lpstr>UniFrac Analysis</vt:lpstr>
      <vt:lpstr>UniFrac Analysis</vt:lpstr>
      <vt:lpstr>UniFrac Significance Test</vt:lpstr>
      <vt:lpstr>Beta Diversity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on Informatics: An Introduction to Microbial Community Sequencing and Analysis</dc:title>
  <dc:creator>Chris</dc:creator>
  <cp:lastModifiedBy>Chris</cp:lastModifiedBy>
  <cp:revision>219</cp:revision>
  <dcterms:created xsi:type="dcterms:W3CDTF">2017-01-15T19:36:34Z</dcterms:created>
  <dcterms:modified xsi:type="dcterms:W3CDTF">2017-04-04T21:29:02Z</dcterms:modified>
</cp:coreProperties>
</file>