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1"/>
  </p:notesMasterIdLst>
  <p:handoutMasterIdLst>
    <p:handoutMasterId r:id="rId22"/>
  </p:handoutMasterIdLst>
  <p:sldIdLst>
    <p:sldId id="256" r:id="rId2"/>
    <p:sldId id="433" r:id="rId3"/>
    <p:sldId id="432" r:id="rId4"/>
    <p:sldId id="397" r:id="rId5"/>
    <p:sldId id="434" r:id="rId6"/>
    <p:sldId id="435" r:id="rId7"/>
    <p:sldId id="436" r:id="rId8"/>
    <p:sldId id="437" r:id="rId9"/>
    <p:sldId id="438" r:id="rId10"/>
    <p:sldId id="439" r:id="rId11"/>
    <p:sldId id="440" r:id="rId12"/>
    <p:sldId id="441" r:id="rId13"/>
    <p:sldId id="442" r:id="rId14"/>
    <p:sldId id="443" r:id="rId15"/>
    <p:sldId id="444" r:id="rId16"/>
    <p:sldId id="445" r:id="rId17"/>
    <p:sldId id="449" r:id="rId18"/>
    <p:sldId id="451" r:id="rId19"/>
    <p:sldId id="45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6007"/>
    <a:srgbClr val="E39AE2"/>
    <a:srgbClr val="FEA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8673" autoAdjust="0"/>
  </p:normalViewPr>
  <p:slideViewPr>
    <p:cSldViewPr snapToGrid="0" snapToObjects="1">
      <p:cViewPr>
        <p:scale>
          <a:sx n="91" d="100"/>
          <a:sy n="91" d="100"/>
        </p:scale>
        <p:origin x="-1848" y="-7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41050-6071-A646-A3F2-F0BC7D625767}" type="datetimeFigureOut">
              <a:rPr lang="en-US" smtClean="0"/>
              <a:t>3/8/17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33622-55AC-CD4E-9153-5C5288334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07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7EB5B-CB8E-A848-9A79-B79FAE5C84AE}" type="datetimeFigureOut">
              <a:rPr lang="en-US" smtClean="0"/>
              <a:t>3/8/17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5E2BD-A429-6746-BF21-7E280B8F1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9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E3E236-0368-134A-BBD7-50B896B43E99}" type="datetime1">
              <a:rPr lang="en-US" smtClean="0"/>
              <a:t>3/8/17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DAFFD900-2170-6A43-B973-3649DBF115B2}" type="datetime1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C49F5B84-8F02-BA43-BDB3-551FC76E0811}" type="datetime1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2A7AA647-CE74-A449-AEBD-3519E1ABC1A6}" type="datetime1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ABE44AFC-22C9-0545-A38C-6CA1DF59BE86}" type="datetime1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AA1E4601-4264-6845-9000-D77D19863ACC}" type="datetime1">
              <a:rPr lang="en-US" smtClean="0"/>
              <a:t>3/8/17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B898BB67-D5F3-C943-8C49-EE1DCA151B2F}" type="datetime1">
              <a:rPr lang="en-US" smtClean="0"/>
              <a:t>3/8/17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D95F5200-25BB-044E-BB76-B1B733EF6163}" type="datetime1">
              <a:rPr lang="en-US" smtClean="0"/>
              <a:t>3/8/17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56B4D1EB-6BA3-324E-A7E9-F5355EAD6A52}" type="datetime1">
              <a:rPr lang="en-US" smtClean="0"/>
              <a:t>3/8/17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12845B37-6D65-BB47-9034-EC822BE51626}" type="datetime1">
              <a:rPr lang="en-US" smtClean="0"/>
              <a:t>3/8/17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/>
          <a:lstStyle/>
          <a:p>
            <a:fld id="{968E1C04-0D04-5048-B610-1CD580B3A07F}" type="datetime1">
              <a:rPr lang="en-US" smtClean="0"/>
              <a:t>3/8/17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695" y="6455751"/>
            <a:ext cx="438959" cy="3834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benjjneb/dada2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339" y="453546"/>
            <a:ext cx="8322235" cy="264568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Lectures on Informatics:</a:t>
            </a:r>
            <a:r>
              <a:rPr lang="en-US" sz="4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4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 Introduction to</a:t>
            </a:r>
            <a:b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Microbial Community Sequencing and Analysis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01824" y="3767217"/>
            <a:ext cx="6568783" cy="2485409"/>
          </a:xfrm>
        </p:spPr>
        <p:txBody>
          <a:bodyPr>
            <a:noAutofit/>
          </a:bodyPr>
          <a:lstStyle/>
          <a:p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Lecture </a:t>
            </a:r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#6:</a:t>
            </a:r>
          </a:p>
          <a:p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Processing Microbiome Data: </a:t>
            </a:r>
            <a:r>
              <a:rPr lang="en-US" sz="3600" b="1" dirty="0" smtClean="0">
                <a:ln w="11430"/>
                <a:solidFill>
                  <a:srgbClr val="FEABF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Primary Data Analysis with DADA2 (Part 1)</a:t>
            </a:r>
            <a:endParaRPr lang="en-US" sz="3600" b="1" dirty="0">
              <a:ln w="11430"/>
              <a:solidFill>
                <a:srgbClr val="FEABF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64680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60682" y="2234390"/>
            <a:ext cx="7482080" cy="387781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Andale Mono"/>
                <a:cs typeface="Andale Mono"/>
              </a:rPr>
              <a:t>&gt; </a:t>
            </a:r>
            <a:r>
              <a:rPr lang="en-US" dirty="0" err="1">
                <a:latin typeface="Andale Mono"/>
                <a:cs typeface="Andale Mono"/>
              </a:rPr>
              <a:t>sample.names</a:t>
            </a:r>
            <a:r>
              <a:rPr lang="en-US" dirty="0">
                <a:latin typeface="Andale Mono"/>
                <a:cs typeface="Andale Mono"/>
              </a:rPr>
              <a:t> &lt;- </a:t>
            </a:r>
            <a:r>
              <a:rPr lang="en-US" dirty="0" err="1">
                <a:latin typeface="Andale Mono"/>
                <a:cs typeface="Andale Mono"/>
              </a:rPr>
              <a:t>sapply</a:t>
            </a:r>
            <a:r>
              <a:rPr lang="en-US" dirty="0">
                <a:latin typeface="Andale Mono"/>
                <a:cs typeface="Andale Mono"/>
              </a:rPr>
              <a:t>(</a:t>
            </a:r>
            <a:r>
              <a:rPr lang="en-US" dirty="0" err="1">
                <a:latin typeface="Andale Mono"/>
                <a:cs typeface="Andale Mono"/>
              </a:rPr>
              <a:t>strsplit</a:t>
            </a:r>
            <a:r>
              <a:rPr lang="en-US" dirty="0">
                <a:latin typeface="Andale Mono"/>
                <a:cs typeface="Andale Mono"/>
              </a:rPr>
              <a:t>(</a:t>
            </a:r>
            <a:r>
              <a:rPr lang="en-US" dirty="0" err="1">
                <a:latin typeface="Andale Mono"/>
                <a:cs typeface="Andale Mono"/>
              </a:rPr>
              <a:t>fnFs</a:t>
            </a:r>
            <a:r>
              <a:rPr lang="en-US" dirty="0">
                <a:latin typeface="Andale Mono"/>
                <a:cs typeface="Andale Mono"/>
              </a:rPr>
              <a:t>, "_"), `[`, 1)</a:t>
            </a:r>
          </a:p>
          <a:p>
            <a:pPr marL="0" indent="0">
              <a:buNone/>
            </a:pPr>
            <a:r>
              <a:rPr lang="en-US" dirty="0">
                <a:latin typeface="Andale Mono"/>
                <a:cs typeface="Andale Mono"/>
              </a:rPr>
              <a:t>&gt; </a:t>
            </a:r>
            <a:r>
              <a:rPr lang="en-US" dirty="0" err="1">
                <a:latin typeface="Andale Mono"/>
                <a:cs typeface="Andale Mono"/>
              </a:rPr>
              <a:t>plotpath</a:t>
            </a:r>
            <a:r>
              <a:rPr lang="en-US" dirty="0">
                <a:latin typeface="Andale Mono"/>
                <a:cs typeface="Andale Mono"/>
              </a:rPr>
              <a:t> &lt;- </a:t>
            </a:r>
            <a:r>
              <a:rPr lang="en-US" dirty="0" err="1">
                <a:latin typeface="Andale Mono"/>
                <a:cs typeface="Andale Mono"/>
              </a:rPr>
              <a:t>file.path</a:t>
            </a:r>
            <a:r>
              <a:rPr lang="en-US" dirty="0">
                <a:latin typeface="Andale Mono"/>
                <a:cs typeface="Andale Mono"/>
              </a:rPr>
              <a:t>(path, "</a:t>
            </a:r>
            <a:r>
              <a:rPr lang="en-US" dirty="0" err="1">
                <a:latin typeface="Andale Mono"/>
                <a:cs typeface="Andale Mono"/>
              </a:rPr>
              <a:t>raw_quality_plots</a:t>
            </a:r>
            <a:r>
              <a:rPr lang="en-US" dirty="0">
                <a:latin typeface="Andale Mono"/>
                <a:cs typeface="Andale Mono"/>
              </a:rPr>
              <a:t>/")</a:t>
            </a:r>
          </a:p>
          <a:p>
            <a:pPr marL="0" indent="0">
              <a:buNone/>
            </a:pPr>
            <a:r>
              <a:rPr lang="en-US" dirty="0">
                <a:latin typeface="Andale Mono"/>
                <a:cs typeface="Andale Mono"/>
              </a:rPr>
              <a:t>&gt; </a:t>
            </a:r>
            <a:r>
              <a:rPr lang="en-US" dirty="0" err="1">
                <a:latin typeface="Andale Mono"/>
                <a:cs typeface="Andale Mono"/>
              </a:rPr>
              <a:t>dir.create</a:t>
            </a:r>
            <a:r>
              <a:rPr lang="en-US" dirty="0">
                <a:latin typeface="Andale Mono"/>
                <a:cs typeface="Andale Mono"/>
              </a:rPr>
              <a:t>(</a:t>
            </a:r>
            <a:r>
              <a:rPr lang="en-US" dirty="0" err="1">
                <a:latin typeface="Andale Mono"/>
                <a:cs typeface="Andale Mono"/>
              </a:rPr>
              <a:t>plotpath</a:t>
            </a:r>
            <a:r>
              <a:rPr lang="en-US" dirty="0">
                <a:latin typeface="Andale Mono"/>
                <a:cs typeface="Andale Mono"/>
              </a:rPr>
              <a:t>)</a:t>
            </a:r>
          </a:p>
          <a:p>
            <a:pPr marL="0" indent="0">
              <a:buNone/>
            </a:pPr>
            <a:r>
              <a:rPr lang="en-US" dirty="0">
                <a:latin typeface="Andale Mono"/>
                <a:cs typeface="Andale Mono"/>
              </a:rPr>
              <a:t>&gt; </a:t>
            </a:r>
            <a:r>
              <a:rPr lang="en-US" dirty="0" err="1">
                <a:latin typeface="Andale Mono"/>
                <a:cs typeface="Andale Mono"/>
              </a:rPr>
              <a:t>foreach</a:t>
            </a:r>
            <a:r>
              <a:rPr lang="en-US" dirty="0">
                <a:latin typeface="Andale Mono"/>
                <a:cs typeface="Andale Mono"/>
              </a:rPr>
              <a:t>(d=</a:t>
            </a:r>
            <a:r>
              <a:rPr lang="en-US" dirty="0" err="1">
                <a:latin typeface="Andale Mono"/>
                <a:cs typeface="Andale Mono"/>
              </a:rPr>
              <a:t>fnFs</a:t>
            </a:r>
            <a:r>
              <a:rPr lang="en-US" dirty="0">
                <a:latin typeface="Andale Mono"/>
                <a:cs typeface="Andale Mono"/>
              </a:rPr>
              <a:t>, </a:t>
            </a:r>
            <a:r>
              <a:rPr lang="en-US" dirty="0" err="1">
                <a:latin typeface="Andale Mono"/>
                <a:cs typeface="Andale Mono"/>
              </a:rPr>
              <a:t>i</a:t>
            </a:r>
            <a:r>
              <a:rPr lang="en-US" dirty="0">
                <a:latin typeface="Andale Mono"/>
                <a:cs typeface="Andale Mono"/>
              </a:rPr>
              <a:t>=</a:t>
            </a:r>
            <a:r>
              <a:rPr lang="en-US" dirty="0" err="1">
                <a:latin typeface="Andale Mono"/>
                <a:cs typeface="Andale Mono"/>
              </a:rPr>
              <a:t>icount</a:t>
            </a:r>
            <a:r>
              <a:rPr lang="en-US" dirty="0">
                <a:latin typeface="Andale Mono"/>
                <a:cs typeface="Andale Mono"/>
              </a:rPr>
              <a:t>(), .packages='dada2') %</a:t>
            </a:r>
            <a:r>
              <a:rPr lang="en-US" dirty="0" err="1">
                <a:latin typeface="Andale Mono"/>
                <a:cs typeface="Andale Mono"/>
              </a:rPr>
              <a:t>dopar</a:t>
            </a:r>
            <a:r>
              <a:rPr lang="en-US" dirty="0">
                <a:latin typeface="Andale Mono"/>
                <a:cs typeface="Andale Mono"/>
              </a:rPr>
              <a:t>% {</a:t>
            </a:r>
          </a:p>
          <a:p>
            <a:pPr marL="0" indent="0">
              <a:buNone/>
            </a:pPr>
            <a:r>
              <a:rPr lang="en-US" dirty="0">
                <a:latin typeface="Andale Mono"/>
                <a:cs typeface="Andale Mono"/>
              </a:rPr>
              <a:t>+     </a:t>
            </a:r>
            <a:r>
              <a:rPr lang="en-US" dirty="0" err="1">
                <a:latin typeface="Andale Mono"/>
                <a:cs typeface="Andale Mono"/>
              </a:rPr>
              <a:t>ffile</a:t>
            </a:r>
            <a:r>
              <a:rPr lang="en-US" dirty="0">
                <a:latin typeface="Andale Mono"/>
                <a:cs typeface="Andale Mono"/>
              </a:rPr>
              <a:t> &lt;- paste0(</a:t>
            </a:r>
            <a:r>
              <a:rPr lang="en-US" dirty="0" err="1">
                <a:latin typeface="Andale Mono"/>
                <a:cs typeface="Andale Mono"/>
              </a:rPr>
              <a:t>plotpath,basename</a:t>
            </a:r>
            <a:r>
              <a:rPr lang="en-US" dirty="0">
                <a:latin typeface="Andale Mono"/>
                <a:cs typeface="Andale Mono"/>
              </a:rPr>
              <a:t>(</a:t>
            </a:r>
            <a:r>
              <a:rPr lang="en-US" dirty="0" err="1">
                <a:latin typeface="Andale Mono"/>
                <a:cs typeface="Andale Mono"/>
              </a:rPr>
              <a:t>fnFs</a:t>
            </a:r>
            <a:r>
              <a:rPr lang="en-US" dirty="0">
                <a:latin typeface="Andale Mono"/>
                <a:cs typeface="Andale Mono"/>
              </a:rPr>
              <a:t>[</a:t>
            </a:r>
            <a:r>
              <a:rPr lang="en-US" dirty="0" err="1">
                <a:latin typeface="Andale Mono"/>
                <a:cs typeface="Andale Mono"/>
              </a:rPr>
              <a:t>i</a:t>
            </a:r>
            <a:r>
              <a:rPr lang="en-US" dirty="0">
                <a:latin typeface="Andale Mono"/>
                <a:cs typeface="Andale Mono"/>
              </a:rPr>
              <a:t>]),".</a:t>
            </a:r>
            <a:r>
              <a:rPr lang="en-US" dirty="0" err="1">
                <a:latin typeface="Andale Mono"/>
                <a:cs typeface="Andale Mono"/>
              </a:rPr>
              <a:t>png</a:t>
            </a:r>
            <a:r>
              <a:rPr lang="en-US" dirty="0">
                <a:latin typeface="Andale Mono"/>
                <a:cs typeface="Andale Mono"/>
              </a:rPr>
              <a:t>")</a:t>
            </a:r>
          </a:p>
          <a:p>
            <a:pPr marL="0" indent="0">
              <a:buNone/>
            </a:pPr>
            <a:r>
              <a:rPr lang="en-US" dirty="0">
                <a:latin typeface="Andale Mono"/>
                <a:cs typeface="Andale Mono"/>
              </a:rPr>
              <a:t>+     </a:t>
            </a:r>
            <a:r>
              <a:rPr lang="en-US" dirty="0" err="1">
                <a:latin typeface="Andale Mono"/>
                <a:cs typeface="Andale Mono"/>
              </a:rPr>
              <a:t>png</a:t>
            </a:r>
            <a:r>
              <a:rPr lang="en-US" dirty="0">
                <a:latin typeface="Andale Mono"/>
                <a:cs typeface="Andale Mono"/>
              </a:rPr>
              <a:t>(filename=</a:t>
            </a:r>
            <a:r>
              <a:rPr lang="en-US" dirty="0" err="1">
                <a:latin typeface="Andale Mono"/>
                <a:cs typeface="Andale Mono"/>
              </a:rPr>
              <a:t>ffile</a:t>
            </a:r>
            <a:r>
              <a:rPr lang="en-US" dirty="0">
                <a:latin typeface="Andale Mono"/>
                <a:cs typeface="Andale Mono"/>
              </a:rPr>
              <a:t>, width= 1000, height= 1000, res= </a:t>
            </a:r>
            <a:r>
              <a:rPr lang="en-US" dirty="0" smtClean="0">
                <a:latin typeface="Andale Mono"/>
                <a:cs typeface="Andale Mono"/>
              </a:rPr>
              <a:t>200)</a:t>
            </a:r>
            <a:endParaRPr lang="en-US" dirty="0">
              <a:latin typeface="Andale Mono"/>
              <a:cs typeface="Andale Mono"/>
            </a:endParaRPr>
          </a:p>
          <a:p>
            <a:pPr marL="0" indent="0">
              <a:buNone/>
            </a:pPr>
            <a:r>
              <a:rPr lang="en-US" dirty="0">
                <a:latin typeface="Andale Mono"/>
                <a:cs typeface="Andale Mono"/>
              </a:rPr>
              <a:t>+     print(</a:t>
            </a:r>
            <a:r>
              <a:rPr lang="en-US" dirty="0" err="1">
                <a:latin typeface="Andale Mono"/>
                <a:cs typeface="Andale Mono"/>
              </a:rPr>
              <a:t>plotQualityProfile</a:t>
            </a:r>
            <a:r>
              <a:rPr lang="en-US" dirty="0">
                <a:latin typeface="Andale Mono"/>
                <a:cs typeface="Andale Mono"/>
              </a:rPr>
              <a:t>(</a:t>
            </a:r>
            <a:r>
              <a:rPr lang="en-US" dirty="0" err="1">
                <a:latin typeface="Andale Mono"/>
                <a:cs typeface="Andale Mono"/>
              </a:rPr>
              <a:t>file.path</a:t>
            </a:r>
            <a:r>
              <a:rPr lang="en-US" dirty="0">
                <a:latin typeface="Andale Mono"/>
                <a:cs typeface="Andale Mono"/>
              </a:rPr>
              <a:t>(raw, </a:t>
            </a:r>
            <a:r>
              <a:rPr lang="en-US" dirty="0" err="1">
                <a:latin typeface="Andale Mono"/>
                <a:cs typeface="Andale Mono"/>
              </a:rPr>
              <a:t>fnFs</a:t>
            </a:r>
            <a:r>
              <a:rPr lang="en-US" dirty="0">
                <a:latin typeface="Andale Mono"/>
                <a:cs typeface="Andale Mono"/>
              </a:rPr>
              <a:t>[[</a:t>
            </a:r>
            <a:r>
              <a:rPr lang="en-US" dirty="0" err="1">
                <a:latin typeface="Andale Mono"/>
                <a:cs typeface="Andale Mono"/>
              </a:rPr>
              <a:t>i</a:t>
            </a:r>
            <a:r>
              <a:rPr lang="en-US" dirty="0">
                <a:latin typeface="Andale Mono"/>
                <a:cs typeface="Andale Mono"/>
              </a:rPr>
              <a:t>]])))</a:t>
            </a:r>
          </a:p>
          <a:p>
            <a:pPr marL="0" indent="0">
              <a:buNone/>
            </a:pPr>
            <a:r>
              <a:rPr lang="en-US" dirty="0">
                <a:latin typeface="Andale Mono"/>
                <a:cs typeface="Andale Mono"/>
              </a:rPr>
              <a:t>+     </a:t>
            </a:r>
            <a:r>
              <a:rPr lang="en-US" dirty="0" err="1">
                <a:latin typeface="Andale Mono"/>
                <a:cs typeface="Andale Mono"/>
              </a:rPr>
              <a:t>dev.off</a:t>
            </a:r>
            <a:r>
              <a:rPr lang="en-US" dirty="0">
                <a:latin typeface="Andale Mono"/>
                <a:cs typeface="Andale Mono"/>
              </a:rPr>
              <a:t>()</a:t>
            </a:r>
          </a:p>
          <a:p>
            <a:pPr marL="0" indent="0">
              <a:buNone/>
            </a:pPr>
            <a:r>
              <a:rPr lang="en-US" dirty="0">
                <a:latin typeface="Andale Mono"/>
                <a:cs typeface="Andale Mono"/>
              </a:rPr>
              <a:t>+     </a:t>
            </a:r>
            <a:r>
              <a:rPr lang="en-US" dirty="0" err="1">
                <a:latin typeface="Andale Mono"/>
                <a:cs typeface="Andale Mono"/>
              </a:rPr>
              <a:t>rfile</a:t>
            </a:r>
            <a:r>
              <a:rPr lang="en-US" dirty="0">
                <a:latin typeface="Andale Mono"/>
                <a:cs typeface="Andale Mono"/>
              </a:rPr>
              <a:t> &lt;- paste0(</a:t>
            </a:r>
            <a:r>
              <a:rPr lang="en-US" dirty="0" err="1">
                <a:latin typeface="Andale Mono"/>
                <a:cs typeface="Andale Mono"/>
              </a:rPr>
              <a:t>plotpath,basename</a:t>
            </a:r>
            <a:r>
              <a:rPr lang="en-US" dirty="0">
                <a:latin typeface="Andale Mono"/>
                <a:cs typeface="Andale Mono"/>
              </a:rPr>
              <a:t>(</a:t>
            </a:r>
            <a:r>
              <a:rPr lang="en-US" dirty="0" err="1">
                <a:latin typeface="Andale Mono"/>
                <a:cs typeface="Andale Mono"/>
              </a:rPr>
              <a:t>fnRs</a:t>
            </a:r>
            <a:r>
              <a:rPr lang="en-US" dirty="0">
                <a:latin typeface="Andale Mono"/>
                <a:cs typeface="Andale Mono"/>
              </a:rPr>
              <a:t>[</a:t>
            </a:r>
            <a:r>
              <a:rPr lang="en-US" dirty="0" err="1">
                <a:latin typeface="Andale Mono"/>
                <a:cs typeface="Andale Mono"/>
              </a:rPr>
              <a:t>i</a:t>
            </a:r>
            <a:r>
              <a:rPr lang="en-US" dirty="0">
                <a:latin typeface="Andale Mono"/>
                <a:cs typeface="Andale Mono"/>
              </a:rPr>
              <a:t>]),".</a:t>
            </a:r>
            <a:r>
              <a:rPr lang="en-US" dirty="0" err="1">
                <a:latin typeface="Andale Mono"/>
                <a:cs typeface="Andale Mono"/>
              </a:rPr>
              <a:t>png</a:t>
            </a:r>
            <a:r>
              <a:rPr lang="en-US" dirty="0">
                <a:latin typeface="Andale Mono"/>
                <a:cs typeface="Andale Mono"/>
              </a:rPr>
              <a:t>")</a:t>
            </a:r>
          </a:p>
          <a:p>
            <a:pPr marL="0" indent="0">
              <a:buNone/>
            </a:pPr>
            <a:r>
              <a:rPr lang="en-US" dirty="0">
                <a:latin typeface="Andale Mono"/>
                <a:cs typeface="Andale Mono"/>
              </a:rPr>
              <a:t>+     </a:t>
            </a:r>
            <a:r>
              <a:rPr lang="en-US" dirty="0" err="1">
                <a:latin typeface="Andale Mono"/>
                <a:cs typeface="Andale Mono"/>
              </a:rPr>
              <a:t>png</a:t>
            </a:r>
            <a:r>
              <a:rPr lang="en-US" dirty="0">
                <a:latin typeface="Andale Mono"/>
                <a:cs typeface="Andale Mono"/>
              </a:rPr>
              <a:t>(filename=</a:t>
            </a:r>
            <a:r>
              <a:rPr lang="en-US" dirty="0" err="1">
                <a:latin typeface="Andale Mono"/>
                <a:cs typeface="Andale Mono"/>
              </a:rPr>
              <a:t>rfile</a:t>
            </a:r>
            <a:r>
              <a:rPr lang="en-US" dirty="0">
                <a:latin typeface="Andale Mono"/>
                <a:cs typeface="Andale Mono"/>
              </a:rPr>
              <a:t>, width= 1000, height= 1000, res= </a:t>
            </a:r>
            <a:r>
              <a:rPr lang="en-US" dirty="0" smtClean="0">
                <a:latin typeface="Andale Mono"/>
                <a:cs typeface="Andale Mono"/>
              </a:rPr>
              <a:t>200)</a:t>
            </a:r>
            <a:endParaRPr lang="en-US" dirty="0">
              <a:latin typeface="Andale Mono"/>
              <a:cs typeface="Andale Mono"/>
            </a:endParaRPr>
          </a:p>
          <a:p>
            <a:pPr marL="0" indent="0">
              <a:buNone/>
            </a:pPr>
            <a:r>
              <a:rPr lang="en-US" dirty="0">
                <a:latin typeface="Andale Mono"/>
                <a:cs typeface="Andale Mono"/>
              </a:rPr>
              <a:t>+     print(</a:t>
            </a:r>
            <a:r>
              <a:rPr lang="en-US" dirty="0" err="1">
                <a:latin typeface="Andale Mono"/>
                <a:cs typeface="Andale Mono"/>
              </a:rPr>
              <a:t>plotQualityProfile</a:t>
            </a:r>
            <a:r>
              <a:rPr lang="en-US" dirty="0">
                <a:latin typeface="Andale Mono"/>
                <a:cs typeface="Andale Mono"/>
              </a:rPr>
              <a:t>(</a:t>
            </a:r>
            <a:r>
              <a:rPr lang="en-US" dirty="0" err="1">
                <a:latin typeface="Andale Mono"/>
                <a:cs typeface="Andale Mono"/>
              </a:rPr>
              <a:t>file.path</a:t>
            </a:r>
            <a:r>
              <a:rPr lang="en-US" dirty="0">
                <a:latin typeface="Andale Mono"/>
                <a:cs typeface="Andale Mono"/>
              </a:rPr>
              <a:t>(raw, </a:t>
            </a:r>
            <a:r>
              <a:rPr lang="en-US" dirty="0" err="1">
                <a:latin typeface="Andale Mono"/>
                <a:cs typeface="Andale Mono"/>
              </a:rPr>
              <a:t>fnRs</a:t>
            </a:r>
            <a:r>
              <a:rPr lang="en-US" dirty="0">
                <a:latin typeface="Andale Mono"/>
                <a:cs typeface="Andale Mono"/>
              </a:rPr>
              <a:t>[[</a:t>
            </a:r>
            <a:r>
              <a:rPr lang="en-US" dirty="0" err="1">
                <a:latin typeface="Andale Mono"/>
                <a:cs typeface="Andale Mono"/>
              </a:rPr>
              <a:t>i</a:t>
            </a:r>
            <a:r>
              <a:rPr lang="en-US" dirty="0">
                <a:latin typeface="Andale Mono"/>
                <a:cs typeface="Andale Mono"/>
              </a:rPr>
              <a:t>]])))</a:t>
            </a:r>
          </a:p>
          <a:p>
            <a:pPr marL="0" indent="0">
              <a:buNone/>
            </a:pPr>
            <a:r>
              <a:rPr lang="en-US" dirty="0">
                <a:latin typeface="Andale Mono"/>
                <a:cs typeface="Andale Mono"/>
              </a:rPr>
              <a:t>+     </a:t>
            </a:r>
            <a:r>
              <a:rPr lang="en-US" dirty="0" err="1">
                <a:latin typeface="Andale Mono"/>
                <a:cs typeface="Andale Mono"/>
              </a:rPr>
              <a:t>dev.off</a:t>
            </a:r>
            <a:r>
              <a:rPr lang="en-US" dirty="0">
                <a:latin typeface="Andale Mono"/>
                <a:cs typeface="Andale Mono"/>
              </a:rPr>
              <a:t>()</a:t>
            </a:r>
          </a:p>
          <a:p>
            <a:pPr marL="0" indent="0">
              <a:buNone/>
            </a:pPr>
            <a:r>
              <a:rPr lang="en-US" dirty="0">
                <a:latin typeface="Andale Mono"/>
                <a:cs typeface="Andale Mono"/>
              </a:rPr>
              <a:t>+ }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Create Quality Profiles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2870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quality plot is now available as a .</a:t>
            </a:r>
            <a:r>
              <a:rPr lang="en-US" dirty="0" err="1" smtClean="0"/>
              <a:t>png</a:t>
            </a:r>
            <a:r>
              <a:rPr lang="en-US" dirty="0" smtClean="0"/>
              <a:t> file for each raw forward and reverse </a:t>
            </a:r>
            <a:r>
              <a:rPr lang="en-US" dirty="0" err="1" smtClean="0"/>
              <a:t>fastq</a:t>
            </a:r>
            <a:r>
              <a:rPr lang="en-US" dirty="0" smtClean="0"/>
              <a:t> file</a:t>
            </a:r>
          </a:p>
          <a:p>
            <a:r>
              <a:rPr lang="en-US" dirty="0" smtClean="0"/>
              <a:t>This provides an overview of the quality scores per sequencing cycle within each sample</a:t>
            </a:r>
          </a:p>
          <a:p>
            <a:r>
              <a:rPr lang="en-US" dirty="0" smtClean="0"/>
              <a:t>As always, the quality tends to start off high and to fall over the length of the read</a:t>
            </a:r>
          </a:p>
          <a:p>
            <a:r>
              <a:rPr lang="en-US" dirty="0" smtClean="0"/>
              <a:t>It tends to drop off faster on the reverse reads than for the forward reads</a:t>
            </a:r>
          </a:p>
          <a:p>
            <a:r>
              <a:rPr lang="en-US" dirty="0" smtClean="0"/>
              <a:t>The goal of viewing these plots is to determine good parameters for filtering and trimming the reads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Examine Quality Profiles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98025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BKCHOW_S155_L001_R1_001.fastq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0"/>
            <a:ext cx="6858000" cy="6858000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5695" y="2037686"/>
            <a:ext cx="2304787" cy="4418066"/>
          </a:xfrm>
        </p:spPr>
        <p:txBody>
          <a:bodyPr>
            <a:normAutofit/>
          </a:bodyPr>
          <a:lstStyle/>
          <a:p>
            <a:r>
              <a:rPr lang="en-US" dirty="0" smtClean="0"/>
              <a:t>Always trim off the first 10 </a:t>
            </a:r>
            <a:r>
              <a:rPr lang="en-US" dirty="0" err="1" smtClean="0"/>
              <a:t>bp</a:t>
            </a:r>
            <a:endParaRPr lang="en-US" dirty="0" smtClean="0"/>
          </a:p>
          <a:p>
            <a:r>
              <a:rPr lang="en-US" dirty="0" smtClean="0"/>
              <a:t>About 280 </a:t>
            </a:r>
            <a:r>
              <a:rPr lang="en-US" dirty="0" err="1" smtClean="0"/>
              <a:t>bp</a:t>
            </a:r>
            <a:r>
              <a:rPr lang="en-US" dirty="0" smtClean="0"/>
              <a:t> into the forward read quality drops off significantly</a:t>
            </a:r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-27910" y="25840"/>
            <a:ext cx="2497941" cy="1816452"/>
          </a:xfrm>
        </p:spPr>
        <p:txBody>
          <a:bodyPr/>
          <a:lstStyle/>
          <a:p>
            <a:r>
              <a:rPr lang="en-US" sz="4000" dirty="0" smtClean="0"/>
              <a:t>Forward Read Quality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7765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5695" y="2037686"/>
            <a:ext cx="2304787" cy="4418066"/>
          </a:xfrm>
        </p:spPr>
        <p:txBody>
          <a:bodyPr>
            <a:normAutofit/>
          </a:bodyPr>
          <a:lstStyle/>
          <a:p>
            <a:r>
              <a:rPr lang="en-US" dirty="0" smtClean="0"/>
              <a:t>Always trim off the first 10 </a:t>
            </a:r>
            <a:r>
              <a:rPr lang="en-US" dirty="0" err="1" smtClean="0"/>
              <a:t>bp</a:t>
            </a:r>
            <a:endParaRPr lang="en-US" dirty="0" smtClean="0"/>
          </a:p>
          <a:p>
            <a:r>
              <a:rPr lang="en-US" dirty="0" smtClean="0"/>
              <a:t>About 280 </a:t>
            </a:r>
            <a:r>
              <a:rPr lang="en-US" dirty="0" err="1" smtClean="0"/>
              <a:t>bp</a:t>
            </a:r>
            <a:r>
              <a:rPr lang="en-US" dirty="0" smtClean="0"/>
              <a:t> into the forward read quality drops off significantly</a:t>
            </a:r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-27910" y="25840"/>
            <a:ext cx="2497941" cy="1816452"/>
          </a:xfrm>
        </p:spPr>
        <p:txBody>
          <a:bodyPr/>
          <a:lstStyle/>
          <a:p>
            <a:r>
              <a:rPr lang="en-US" sz="4000" dirty="0" smtClean="0"/>
              <a:t>Forward Read Quality</a:t>
            </a:r>
            <a:endParaRPr lang="en-US" sz="4000" dirty="0"/>
          </a:p>
        </p:txBody>
      </p:sp>
      <p:pic>
        <p:nvPicPr>
          <p:cNvPr id="2" name="Picture 1" descr="BKCM01_S126_L001_R1_001.fastq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37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8245895" cy="387781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ndale Mono"/>
                <a:cs typeface="Andale Mono"/>
              </a:rPr>
              <a:t>&gt; system("convert -loop 0 -layers optimize </a:t>
            </a:r>
            <a:r>
              <a:rPr lang="en-US" dirty="0" err="1">
                <a:latin typeface="Andale Mono"/>
                <a:cs typeface="Andale Mono"/>
              </a:rPr>
              <a:t>raw_quality_plots</a:t>
            </a:r>
            <a:r>
              <a:rPr lang="en-US" dirty="0">
                <a:latin typeface="Andale Mono"/>
                <a:cs typeface="Andale Mono"/>
              </a:rPr>
              <a:t>/*_R1_001.fastq.png </a:t>
            </a:r>
            <a:r>
              <a:rPr lang="en-US" dirty="0" err="1">
                <a:latin typeface="Andale Mono"/>
                <a:cs typeface="Andale Mono"/>
              </a:rPr>
              <a:t>raw_quality_plots</a:t>
            </a:r>
            <a:r>
              <a:rPr lang="en-US" dirty="0">
                <a:latin typeface="Andale Mono"/>
                <a:cs typeface="Andale Mono"/>
              </a:rPr>
              <a:t>/quailty_R1.gif")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8490" y="570156"/>
            <a:ext cx="7879867" cy="1054250"/>
          </a:xfrm>
        </p:spPr>
        <p:txBody>
          <a:bodyPr/>
          <a:lstStyle/>
          <a:p>
            <a:r>
              <a:rPr lang="en-US" dirty="0" smtClean="0"/>
              <a:t>GIF of all Forward Reads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12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5695" y="2037686"/>
            <a:ext cx="2304787" cy="4418066"/>
          </a:xfrm>
        </p:spPr>
        <p:txBody>
          <a:bodyPr>
            <a:normAutofit/>
          </a:bodyPr>
          <a:lstStyle/>
          <a:p>
            <a:r>
              <a:rPr lang="en-US" dirty="0" smtClean="0"/>
              <a:t>Always trim off the first 10 </a:t>
            </a:r>
            <a:r>
              <a:rPr lang="en-US" dirty="0" err="1" smtClean="0"/>
              <a:t>bp</a:t>
            </a:r>
            <a:endParaRPr lang="en-US" dirty="0" smtClean="0"/>
          </a:p>
          <a:p>
            <a:r>
              <a:rPr lang="en-US" dirty="0" smtClean="0"/>
              <a:t>About 280 </a:t>
            </a:r>
            <a:r>
              <a:rPr lang="en-US" dirty="0" err="1" smtClean="0"/>
              <a:t>bp</a:t>
            </a:r>
            <a:r>
              <a:rPr lang="en-US" dirty="0" smtClean="0"/>
              <a:t> into the forward read quality drops off significantly</a:t>
            </a:r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-27910" y="25840"/>
            <a:ext cx="2497941" cy="1816452"/>
          </a:xfrm>
        </p:spPr>
        <p:txBody>
          <a:bodyPr/>
          <a:lstStyle/>
          <a:p>
            <a:r>
              <a:rPr lang="en-US" sz="4000" dirty="0" smtClean="0"/>
              <a:t>All Forward Reads</a:t>
            </a:r>
            <a:endParaRPr lang="en-US" sz="4000" dirty="0"/>
          </a:p>
        </p:txBody>
      </p:sp>
      <p:pic>
        <p:nvPicPr>
          <p:cNvPr id="5" name="Picture 4" descr="quailty_R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14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5695" y="2037685"/>
            <a:ext cx="2304787" cy="4577815"/>
          </a:xfrm>
        </p:spPr>
        <p:txBody>
          <a:bodyPr>
            <a:normAutofit/>
          </a:bodyPr>
          <a:lstStyle/>
          <a:p>
            <a:r>
              <a:rPr lang="en-US" dirty="0" smtClean="0"/>
              <a:t>Always trim off the first 10 </a:t>
            </a:r>
            <a:r>
              <a:rPr lang="en-US" dirty="0" err="1" smtClean="0"/>
              <a:t>bp</a:t>
            </a:r>
            <a:endParaRPr lang="en-US" dirty="0" smtClean="0"/>
          </a:p>
          <a:p>
            <a:r>
              <a:rPr lang="en-US" dirty="0" smtClean="0"/>
              <a:t>Reverse qualities are much worse</a:t>
            </a:r>
          </a:p>
          <a:p>
            <a:r>
              <a:rPr lang="en-US" dirty="0"/>
              <a:t>About </a:t>
            </a:r>
            <a:r>
              <a:rPr lang="en-US" dirty="0" smtClean="0"/>
              <a:t>200 </a:t>
            </a:r>
            <a:r>
              <a:rPr lang="en-US" dirty="0" err="1"/>
              <a:t>bp</a:t>
            </a:r>
            <a:r>
              <a:rPr lang="en-US" dirty="0"/>
              <a:t> into </a:t>
            </a:r>
            <a:r>
              <a:rPr lang="en-US" dirty="0" smtClean="0"/>
              <a:t>the reverse </a:t>
            </a:r>
            <a:r>
              <a:rPr lang="en-US" dirty="0"/>
              <a:t>read </a:t>
            </a:r>
            <a:r>
              <a:rPr lang="en-US" dirty="0" smtClean="0"/>
              <a:t>quality drops &lt; 25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-27910" y="25840"/>
            <a:ext cx="2497941" cy="1816452"/>
          </a:xfrm>
        </p:spPr>
        <p:txBody>
          <a:bodyPr/>
          <a:lstStyle/>
          <a:p>
            <a:r>
              <a:rPr lang="en-US" sz="4000" dirty="0" smtClean="0"/>
              <a:t>Reverse Read Quality</a:t>
            </a:r>
            <a:endParaRPr lang="en-US" sz="4000" dirty="0"/>
          </a:p>
        </p:txBody>
      </p:sp>
      <p:pic>
        <p:nvPicPr>
          <p:cNvPr id="2" name="Picture 1" descr="BKCHOW_S155_L001_R2_001.fastq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16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5695" y="2037685"/>
            <a:ext cx="2304787" cy="4577815"/>
          </a:xfrm>
        </p:spPr>
        <p:txBody>
          <a:bodyPr>
            <a:normAutofit/>
          </a:bodyPr>
          <a:lstStyle/>
          <a:p>
            <a:r>
              <a:rPr lang="en-US" dirty="0" smtClean="0"/>
              <a:t>Always trim off the first 10 </a:t>
            </a:r>
            <a:r>
              <a:rPr lang="en-US" dirty="0" err="1" smtClean="0"/>
              <a:t>bp</a:t>
            </a:r>
            <a:endParaRPr lang="en-US" dirty="0" smtClean="0"/>
          </a:p>
          <a:p>
            <a:r>
              <a:rPr lang="en-US" dirty="0" smtClean="0"/>
              <a:t>Reverse qualities are much worse</a:t>
            </a:r>
          </a:p>
          <a:p>
            <a:r>
              <a:rPr lang="en-US" dirty="0"/>
              <a:t>About </a:t>
            </a:r>
            <a:r>
              <a:rPr lang="en-US" dirty="0" smtClean="0"/>
              <a:t>200 </a:t>
            </a:r>
            <a:r>
              <a:rPr lang="en-US" dirty="0" err="1"/>
              <a:t>bp</a:t>
            </a:r>
            <a:r>
              <a:rPr lang="en-US" dirty="0"/>
              <a:t> into </a:t>
            </a:r>
            <a:r>
              <a:rPr lang="en-US" dirty="0" smtClean="0"/>
              <a:t>the reverse </a:t>
            </a:r>
            <a:r>
              <a:rPr lang="en-US" dirty="0"/>
              <a:t>read </a:t>
            </a:r>
            <a:r>
              <a:rPr lang="en-US" dirty="0" smtClean="0"/>
              <a:t>quality drops &lt; 25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-27910" y="25840"/>
            <a:ext cx="2497941" cy="1816452"/>
          </a:xfrm>
        </p:spPr>
        <p:txBody>
          <a:bodyPr/>
          <a:lstStyle/>
          <a:p>
            <a:r>
              <a:rPr lang="en-US" sz="4000" dirty="0" smtClean="0"/>
              <a:t>Reverse Read Quality</a:t>
            </a:r>
            <a:endParaRPr lang="en-US" sz="4000" dirty="0"/>
          </a:p>
        </p:txBody>
      </p:sp>
      <p:pic>
        <p:nvPicPr>
          <p:cNvPr id="4" name="Picture 3" descr="BKCM01_S126_L001_R2_001.fastq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07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8245895" cy="387781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ndale Mono"/>
                <a:cs typeface="Andale Mono"/>
              </a:rPr>
              <a:t>&gt; system("convert -loop 0 -layers optimize </a:t>
            </a:r>
            <a:r>
              <a:rPr lang="en-US" dirty="0" err="1">
                <a:latin typeface="Andale Mono"/>
                <a:cs typeface="Andale Mono"/>
              </a:rPr>
              <a:t>raw_quality_plots</a:t>
            </a:r>
            <a:r>
              <a:rPr lang="en-US" dirty="0">
                <a:latin typeface="Andale Mono"/>
                <a:cs typeface="Andale Mono"/>
              </a:rPr>
              <a:t>/*</a:t>
            </a:r>
            <a:r>
              <a:rPr lang="en-US" dirty="0" smtClean="0">
                <a:latin typeface="Andale Mono"/>
                <a:cs typeface="Andale Mono"/>
              </a:rPr>
              <a:t>_R2_001</a:t>
            </a:r>
            <a:r>
              <a:rPr lang="en-US" dirty="0">
                <a:latin typeface="Andale Mono"/>
                <a:cs typeface="Andale Mono"/>
              </a:rPr>
              <a:t>.fastq.png </a:t>
            </a:r>
            <a:r>
              <a:rPr lang="en-US" dirty="0" err="1">
                <a:latin typeface="Andale Mono"/>
                <a:cs typeface="Andale Mono"/>
              </a:rPr>
              <a:t>raw_quality_plots</a:t>
            </a:r>
            <a:r>
              <a:rPr lang="en-US" dirty="0">
                <a:latin typeface="Andale Mono"/>
                <a:cs typeface="Andale Mono"/>
              </a:rPr>
              <a:t>/</a:t>
            </a:r>
            <a:r>
              <a:rPr lang="en-US" dirty="0" smtClean="0">
                <a:latin typeface="Andale Mono"/>
                <a:cs typeface="Andale Mono"/>
              </a:rPr>
              <a:t>quailty_R2.</a:t>
            </a:r>
            <a:r>
              <a:rPr lang="en-US" dirty="0">
                <a:latin typeface="Andale Mono"/>
                <a:cs typeface="Andale Mono"/>
              </a:rPr>
              <a:t>gif")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8490" y="570156"/>
            <a:ext cx="7879867" cy="1054250"/>
          </a:xfrm>
        </p:spPr>
        <p:txBody>
          <a:bodyPr/>
          <a:lstStyle/>
          <a:p>
            <a:r>
              <a:rPr lang="en-US" dirty="0" smtClean="0"/>
              <a:t>GIF of all </a:t>
            </a:r>
            <a:r>
              <a:rPr lang="en-US" dirty="0" smtClean="0"/>
              <a:t>Reverse</a:t>
            </a:r>
            <a:r>
              <a:rPr lang="en-US" dirty="0" smtClean="0"/>
              <a:t> </a:t>
            </a:r>
            <a:r>
              <a:rPr lang="en-US" dirty="0" smtClean="0"/>
              <a:t>Reads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12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5695" y="2037685"/>
            <a:ext cx="2304787" cy="4577815"/>
          </a:xfrm>
        </p:spPr>
        <p:txBody>
          <a:bodyPr>
            <a:normAutofit/>
          </a:bodyPr>
          <a:lstStyle/>
          <a:p>
            <a:r>
              <a:rPr lang="en-US" dirty="0" smtClean="0"/>
              <a:t>Always trim off the first 10 </a:t>
            </a:r>
            <a:r>
              <a:rPr lang="en-US" dirty="0" err="1" smtClean="0"/>
              <a:t>bp</a:t>
            </a:r>
            <a:endParaRPr lang="en-US" dirty="0" smtClean="0"/>
          </a:p>
          <a:p>
            <a:r>
              <a:rPr lang="en-US" dirty="0" smtClean="0"/>
              <a:t>Reverse qualities are much worse</a:t>
            </a:r>
          </a:p>
          <a:p>
            <a:r>
              <a:rPr lang="en-US" dirty="0"/>
              <a:t>About </a:t>
            </a:r>
            <a:r>
              <a:rPr lang="en-US" dirty="0" smtClean="0"/>
              <a:t>2</a:t>
            </a:r>
            <a:r>
              <a:rPr lang="en-US" dirty="0"/>
              <a:t>0</a:t>
            </a:r>
            <a:r>
              <a:rPr lang="en-US" dirty="0" smtClean="0"/>
              <a:t>0 </a:t>
            </a:r>
            <a:r>
              <a:rPr lang="en-US" dirty="0" err="1"/>
              <a:t>bp</a:t>
            </a:r>
            <a:r>
              <a:rPr lang="en-US" dirty="0"/>
              <a:t> into </a:t>
            </a:r>
            <a:r>
              <a:rPr lang="en-US" dirty="0" smtClean="0"/>
              <a:t>the reverse </a:t>
            </a:r>
            <a:r>
              <a:rPr lang="en-US" dirty="0"/>
              <a:t>read </a:t>
            </a:r>
            <a:r>
              <a:rPr lang="en-US" dirty="0" smtClean="0"/>
              <a:t>quality drops &lt; 25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-27910" y="25840"/>
            <a:ext cx="2497941" cy="1816452"/>
          </a:xfrm>
        </p:spPr>
        <p:txBody>
          <a:bodyPr/>
          <a:lstStyle/>
          <a:p>
            <a:r>
              <a:rPr lang="en-US" sz="4000" dirty="0" smtClean="0"/>
              <a:t>All Reverse Reads</a:t>
            </a:r>
            <a:endParaRPr lang="en-US" sz="4000" dirty="0"/>
          </a:p>
        </p:txBody>
      </p:sp>
      <p:pic>
        <p:nvPicPr>
          <p:cNvPr id="4" name="Picture 3" descr="quailty_R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39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7994705" cy="3877815"/>
          </a:xfrm>
        </p:spPr>
        <p:txBody>
          <a:bodyPr/>
          <a:lstStyle/>
          <a:p>
            <a:r>
              <a:rPr lang="en-US" dirty="0" smtClean="0"/>
              <a:t>UPARSE Primary Analysis (Lecture 5) is an Operational Taxonomic Unit (OTU) based approach</a:t>
            </a:r>
          </a:p>
          <a:p>
            <a:r>
              <a:rPr lang="en-US" dirty="0" smtClean="0"/>
              <a:t>This is a computational efficiency that was introduced over a decade ago to process millions of sequences</a:t>
            </a:r>
          </a:p>
          <a:p>
            <a:pPr lvl="1"/>
            <a:r>
              <a:rPr lang="en-US" dirty="0" smtClean="0"/>
              <a:t>It had the added benefit of obscuring errors from data</a:t>
            </a:r>
          </a:p>
          <a:p>
            <a:pPr lvl="1"/>
            <a:r>
              <a:rPr lang="en-US" dirty="0" smtClean="0"/>
              <a:t>But also obscured important sub-species differences</a:t>
            </a:r>
          </a:p>
          <a:p>
            <a:r>
              <a:rPr lang="en-US" dirty="0" smtClean="0"/>
              <a:t>Our </a:t>
            </a:r>
            <a:r>
              <a:rPr lang="en-US" dirty="0" err="1" smtClean="0"/>
              <a:t>Oligotyping</a:t>
            </a:r>
            <a:r>
              <a:rPr lang="en-US" dirty="0" smtClean="0"/>
              <a:t> approach (Lecture 3) helped discern important differences from sequencing errors</a:t>
            </a:r>
          </a:p>
          <a:p>
            <a:r>
              <a:rPr lang="en-US" dirty="0" smtClean="0"/>
              <a:t>Similar approaches have been developed recently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2154" y="570156"/>
            <a:ext cx="7982248" cy="1054250"/>
          </a:xfrm>
        </p:spPr>
        <p:txBody>
          <a:bodyPr/>
          <a:lstStyle/>
          <a:p>
            <a:r>
              <a:rPr lang="en-US" dirty="0" smtClean="0"/>
              <a:t>Moving away from OTUs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936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DADA2 Data Analysis Pipeline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71733-A116-9A4D-9F33-0BCB69CCD08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1556" y="2245821"/>
            <a:ext cx="8724668" cy="4093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Nat Methods. </a:t>
            </a:r>
            <a:r>
              <a:rPr lang="en-US" sz="2400" i="1" dirty="0" smtClean="0"/>
              <a:t>2016 Jul;13(7):581-</a:t>
            </a:r>
            <a:r>
              <a:rPr lang="en-US" sz="2400" i="1" dirty="0"/>
              <a:t>3</a:t>
            </a:r>
            <a:r>
              <a:rPr lang="en-US" sz="2400" i="1" dirty="0" smtClean="0"/>
              <a:t>. </a:t>
            </a:r>
            <a:r>
              <a:rPr lang="en-US" sz="2400" i="1" dirty="0" err="1"/>
              <a:t>doi</a:t>
            </a:r>
            <a:r>
              <a:rPr lang="en-US" sz="2400" i="1" dirty="0"/>
              <a:t>: 10.1038/nmeth</a:t>
            </a:r>
            <a:r>
              <a:rPr lang="en-US" sz="2400" i="1" dirty="0" smtClean="0"/>
              <a:t>.3869.</a:t>
            </a:r>
            <a:endParaRPr lang="en-US" sz="2400" i="1" dirty="0"/>
          </a:p>
          <a:p>
            <a:r>
              <a:rPr lang="en-US" sz="2000" b="1" dirty="0" smtClean="0"/>
              <a:t>DADA2: High-resolution sample inference from </a:t>
            </a:r>
            <a:r>
              <a:rPr lang="en-US" sz="2000" b="1" dirty="0" err="1" smtClean="0"/>
              <a:t>illumina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amplicon</a:t>
            </a:r>
            <a:r>
              <a:rPr lang="en-US" sz="2000" b="1" dirty="0" smtClean="0"/>
              <a:t> data.</a:t>
            </a:r>
            <a:endParaRPr lang="en-US" sz="2000" b="1" dirty="0"/>
          </a:p>
          <a:p>
            <a:r>
              <a:rPr lang="en-US" u="sng" dirty="0" smtClean="0"/>
              <a:t>Callahan BJ, </a:t>
            </a:r>
            <a:r>
              <a:rPr lang="en-US" u="sng" dirty="0" err="1" smtClean="0"/>
              <a:t>McMurdie</a:t>
            </a:r>
            <a:r>
              <a:rPr lang="en-US" u="sng" dirty="0" smtClean="0"/>
              <a:t> PJ, Rosen MJ, Han AW, Johnson AJ, Holmes SP.</a:t>
            </a:r>
            <a:endParaRPr lang="en-US" u="sng" dirty="0"/>
          </a:p>
          <a:p>
            <a:r>
              <a:rPr lang="en-US" dirty="0" smtClean="0"/>
              <a:t>Department of Statistics, Stanford University, Stanford, California, USA.</a:t>
            </a:r>
          </a:p>
          <a:p>
            <a:endParaRPr lang="en-US" dirty="0"/>
          </a:p>
          <a:p>
            <a:r>
              <a:rPr lang="en-US" dirty="0">
                <a:solidFill>
                  <a:srgbClr val="FF6600"/>
                </a:solidFill>
              </a:rPr>
              <a:t>Abstract</a:t>
            </a:r>
          </a:p>
          <a:p>
            <a:r>
              <a:rPr lang="en-US" dirty="0" smtClean="0"/>
              <a:t>We present the open-source software package DADA2 for modeling and correcting </a:t>
            </a:r>
            <a:r>
              <a:rPr lang="en-US" dirty="0" err="1" smtClean="0"/>
              <a:t>Illumina</a:t>
            </a:r>
            <a:r>
              <a:rPr lang="en-US" dirty="0" smtClean="0"/>
              <a:t>-sequenced </a:t>
            </a:r>
            <a:r>
              <a:rPr lang="en-US" dirty="0" err="1" smtClean="0"/>
              <a:t>amplicon</a:t>
            </a:r>
            <a:r>
              <a:rPr lang="en-US" dirty="0" smtClean="0"/>
              <a:t> errors (</a:t>
            </a:r>
            <a:r>
              <a:rPr lang="en-US" dirty="0" smtClean="0">
                <a:hlinkClick r:id="rId2"/>
              </a:rPr>
              <a:t>https://github.com/benjjneb/dada2</a:t>
            </a:r>
            <a:r>
              <a:rPr lang="en-US" dirty="0" smtClean="0"/>
              <a:t>). DADA2 infers sample sequences exactly and resolves differences of as little as 1 nucleotide.  In several mock communities, DADA2 identified more real variants and output fewer spurious sequences than other methods.  We applied DADA2 to vaginal samples from a cohort of pregnant women, revealing a diversity of previously undetected Lactobacillus </a:t>
            </a:r>
            <a:r>
              <a:rPr lang="en-US" dirty="0" err="1" smtClean="0"/>
              <a:t>crispatus</a:t>
            </a:r>
            <a:r>
              <a:rPr lang="en-US" dirty="0" smtClean="0"/>
              <a:t> variants.</a:t>
            </a:r>
            <a:endParaRPr lang="en-US" dirty="0"/>
          </a:p>
          <a:p>
            <a:r>
              <a:rPr lang="en-US" dirty="0"/>
              <a:t>PMID: </a:t>
            </a:r>
            <a:r>
              <a:rPr lang="en-US" dirty="0" smtClean="0"/>
              <a:t>27214047</a:t>
            </a:r>
          </a:p>
        </p:txBody>
      </p:sp>
    </p:spTree>
    <p:extLst>
      <p:ext uri="{BB962C8B-B14F-4D97-AF65-F5344CB8AC3E}">
        <p14:creationId xmlns:p14="http://schemas.microsoft.com/office/powerpoint/2010/main" val="2781095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44" y="570156"/>
            <a:ext cx="8010158" cy="1054250"/>
          </a:xfrm>
        </p:spPr>
        <p:txBody>
          <a:bodyPr/>
          <a:lstStyle/>
          <a:p>
            <a:r>
              <a:rPr lang="en-US" sz="4400" dirty="0" smtClean="0"/>
              <a:t>Primary Analysis with DADA2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7855155" cy="4101976"/>
          </a:xfrm>
        </p:spPr>
        <p:txBody>
          <a:bodyPr>
            <a:normAutofit/>
          </a:bodyPr>
          <a:lstStyle/>
          <a:p>
            <a:r>
              <a:rPr lang="en-US" dirty="0" smtClean="0"/>
              <a:t>Using Behavioral Mouse data set</a:t>
            </a:r>
          </a:p>
          <a:p>
            <a:pPr lvl="1"/>
            <a:r>
              <a:rPr lang="en-US" dirty="0" smtClean="0"/>
              <a:t>There was a third group</a:t>
            </a:r>
          </a:p>
          <a:p>
            <a:r>
              <a:rPr lang="en-US" dirty="0" smtClean="0"/>
              <a:t>Standard Chow (CHOW)</a:t>
            </a:r>
          </a:p>
          <a:p>
            <a:pPr lvl="1"/>
            <a:r>
              <a:rPr lang="en-US" dirty="0" smtClean="0"/>
              <a:t>Chow Donor Pool (CHOWD)</a:t>
            </a:r>
          </a:p>
          <a:p>
            <a:r>
              <a:rPr lang="en-US" dirty="0" smtClean="0"/>
              <a:t>High Fat Diet (HFD)</a:t>
            </a:r>
          </a:p>
          <a:p>
            <a:pPr lvl="1"/>
            <a:r>
              <a:rPr lang="en-US" dirty="0" smtClean="0"/>
              <a:t>HFD Donor Pool (HFDD)</a:t>
            </a:r>
          </a:p>
          <a:p>
            <a:r>
              <a:rPr lang="en-US" dirty="0" smtClean="0"/>
              <a:t>Resistant Starch (RS)</a:t>
            </a:r>
          </a:p>
          <a:p>
            <a:pPr lvl="1"/>
            <a:r>
              <a:rPr lang="en-US" dirty="0" smtClean="0"/>
              <a:t>RS Donor Pool (RSD)</a:t>
            </a:r>
          </a:p>
          <a:p>
            <a:pPr lvl="1"/>
            <a:r>
              <a:rPr lang="en-US" dirty="0" smtClean="0"/>
              <a:t>Donors were Rats not Mice</a:t>
            </a:r>
          </a:p>
        </p:txBody>
      </p:sp>
      <p:pic>
        <p:nvPicPr>
          <p:cNvPr id="6" name="Picture 5" descr="c57bl6.jp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776" y="2369868"/>
            <a:ext cx="946123" cy="741960"/>
          </a:xfrm>
          <a:prstGeom prst="rect">
            <a:avLst/>
          </a:prstGeom>
        </p:spPr>
      </p:pic>
      <p:pic>
        <p:nvPicPr>
          <p:cNvPr id="4" name="Picture 3" descr="c57bl6.jp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608" y="2369868"/>
            <a:ext cx="946123" cy="741960"/>
          </a:xfrm>
          <a:prstGeom prst="rect">
            <a:avLst/>
          </a:prstGeom>
        </p:spPr>
      </p:pic>
      <p:pic>
        <p:nvPicPr>
          <p:cNvPr id="7" name="Picture 6" descr="c57bl6.jp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944" y="2369868"/>
            <a:ext cx="946123" cy="74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20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8490" y="39790"/>
            <a:ext cx="7756263" cy="1054250"/>
          </a:xfrm>
        </p:spPr>
        <p:txBody>
          <a:bodyPr/>
          <a:lstStyle/>
          <a:p>
            <a:r>
              <a:rPr lang="en-US" sz="4000" dirty="0" smtClean="0"/>
              <a:t>Forward and Reverse Read Files</a:t>
            </a:r>
            <a:endParaRPr lang="en-US" sz="4000" dirty="0"/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25"/>
            <a:ext cx="2280096" cy="4583049"/>
          </a:xfrm>
          <a:prstGeom prst="rect">
            <a:avLst/>
          </a:prstGeom>
        </p:spPr>
      </p:pic>
      <p:pic>
        <p:nvPicPr>
          <p:cNvPr id="6" name="Picture 5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96" y="1018825"/>
            <a:ext cx="2281265" cy="4597006"/>
          </a:xfrm>
          <a:prstGeom prst="rect">
            <a:avLst/>
          </a:prstGeom>
        </p:spPr>
      </p:pic>
      <p:pic>
        <p:nvPicPr>
          <p:cNvPr id="7" name="Picture 6" descr="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61" y="1018825"/>
            <a:ext cx="2284156" cy="4597006"/>
          </a:xfrm>
          <a:prstGeom prst="rect">
            <a:avLst/>
          </a:prstGeom>
        </p:spPr>
      </p:pic>
      <p:pic>
        <p:nvPicPr>
          <p:cNvPr id="8" name="Picture 7" descr="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16" y="1018825"/>
            <a:ext cx="2286584" cy="4876141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99247" y="5713530"/>
            <a:ext cx="7855155" cy="1097368"/>
          </a:xfrm>
        </p:spPr>
        <p:txBody>
          <a:bodyPr>
            <a:normAutofit/>
          </a:bodyPr>
          <a:lstStyle/>
          <a:p>
            <a:r>
              <a:rPr lang="en-US" dirty="0" smtClean="0"/>
              <a:t>61 Total Samples (122 Total Files)</a:t>
            </a:r>
          </a:p>
          <a:p>
            <a:pPr lvl="1"/>
            <a:r>
              <a:rPr lang="en-US" dirty="0" smtClean="0"/>
              <a:t>20 CHOW, 20 HFD, 18 RS, 1 CHOWD, 1 HFDD, 1 RSD</a:t>
            </a:r>
          </a:p>
        </p:txBody>
      </p:sp>
    </p:spTree>
    <p:extLst>
      <p:ext uri="{BB962C8B-B14F-4D97-AF65-F5344CB8AC3E}">
        <p14:creationId xmlns:p14="http://schemas.microsoft.com/office/powerpoint/2010/main" val="371335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8490" y="566915"/>
            <a:ext cx="7756263" cy="1054250"/>
          </a:xfrm>
        </p:spPr>
        <p:txBody>
          <a:bodyPr/>
          <a:lstStyle/>
          <a:p>
            <a:r>
              <a:rPr lang="en-US" dirty="0" smtClean="0"/>
              <a:t>Mapping Information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99247" y="5713530"/>
            <a:ext cx="7855155" cy="1097368"/>
          </a:xfrm>
        </p:spPr>
        <p:txBody>
          <a:bodyPr>
            <a:normAutofit/>
          </a:bodyPr>
          <a:lstStyle/>
          <a:p>
            <a:r>
              <a:rPr lang="en-US" dirty="0" smtClean="0"/>
              <a:t>61 Total Samples</a:t>
            </a:r>
          </a:p>
          <a:p>
            <a:pPr lvl="1"/>
            <a:r>
              <a:rPr lang="en-US" dirty="0" smtClean="0"/>
              <a:t>20 CHOW, 20 HFD, 18 RS, 1 CHOWD, 1 HFDD, 1 RSD</a:t>
            </a:r>
          </a:p>
        </p:txBody>
      </p:sp>
      <p:pic>
        <p:nvPicPr>
          <p:cNvPr id="2" name="Picture 1" descr="m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" y="2206810"/>
            <a:ext cx="3039768" cy="3506720"/>
          </a:xfrm>
          <a:prstGeom prst="rect">
            <a:avLst/>
          </a:prstGeom>
        </p:spPr>
      </p:pic>
      <p:pic>
        <p:nvPicPr>
          <p:cNvPr id="9" name="Picture 8" descr="m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63" y="2206810"/>
            <a:ext cx="3045768" cy="3432104"/>
          </a:xfrm>
          <a:prstGeom prst="rect">
            <a:avLst/>
          </a:prstGeom>
        </p:spPr>
      </p:pic>
      <p:pic>
        <p:nvPicPr>
          <p:cNvPr id="12" name="Picture 11" descr="m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076" y="2206810"/>
            <a:ext cx="3039924" cy="383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52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first two steps of DADA2 are to filter and trim your reads</a:t>
            </a:r>
          </a:p>
          <a:p>
            <a:r>
              <a:rPr lang="en-US" dirty="0" smtClean="0"/>
              <a:t>In order to choose the appropriate parameters for these operations, it is important to view your data quality and we can create quality plots for each of the </a:t>
            </a:r>
            <a:r>
              <a:rPr lang="en-US" dirty="0" err="1" smtClean="0"/>
              <a:t>fastq</a:t>
            </a:r>
            <a:r>
              <a:rPr lang="en-US" dirty="0" smtClean="0"/>
              <a:t> files to visualize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 and Trimming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018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3570" y="2248347"/>
            <a:ext cx="7786878" cy="387781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/home/</a:t>
            </a:r>
            <a:r>
              <a:rPr lang="en-US" dirty="0" err="1"/>
              <a:t>chris</a:t>
            </a:r>
            <a:r>
              <a:rPr lang="en-US" dirty="0"/>
              <a:t>/Documents/</a:t>
            </a:r>
            <a:r>
              <a:rPr lang="en-US" dirty="0" err="1"/>
              <a:t>ABKdada</a:t>
            </a:r>
            <a:r>
              <a:rPr lang="en-US" dirty="0"/>
              <a:t>/Primary $ R</a:t>
            </a:r>
          </a:p>
          <a:p>
            <a:pPr marL="0" indent="0">
              <a:buNone/>
            </a:pPr>
            <a:r>
              <a:rPr lang="en-US" dirty="0" smtClean="0"/>
              <a:t>R </a:t>
            </a:r>
            <a:r>
              <a:rPr lang="en-US" dirty="0"/>
              <a:t>version 3.3.2 (2016-10-31) -- "Sincere Pumpkin Patch"</a:t>
            </a:r>
          </a:p>
          <a:p>
            <a:pPr marL="0" indent="0">
              <a:buNone/>
            </a:pPr>
            <a:r>
              <a:rPr lang="en-US" dirty="0"/>
              <a:t>Copyright (C) 2016 The R Foundation for </a:t>
            </a:r>
            <a:r>
              <a:rPr lang="en-US" dirty="0" smtClean="0"/>
              <a:t>Statistical</a:t>
            </a:r>
          </a:p>
          <a:p>
            <a:pPr marL="0" indent="0">
              <a:buNone/>
            </a:pPr>
            <a:r>
              <a:rPr lang="en-US" dirty="0" smtClean="0"/>
              <a:t>Computing</a:t>
            </a:r>
            <a:r>
              <a:rPr lang="en-US" dirty="0"/>
              <a:t> </a:t>
            </a:r>
            <a:r>
              <a:rPr lang="en-US" dirty="0" smtClean="0"/>
              <a:t>Platform</a:t>
            </a:r>
            <a:r>
              <a:rPr lang="en-US" dirty="0"/>
              <a:t>: x86_64-pc-linux-gnu (64-bit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>
                <a:latin typeface="Andale Mono"/>
                <a:cs typeface="Andale Mono"/>
              </a:rPr>
              <a:t>&gt; </a:t>
            </a:r>
            <a:r>
              <a:rPr lang="en-US" dirty="0">
                <a:latin typeface="Andale Mono"/>
                <a:cs typeface="Andale Mono"/>
              </a:rPr>
              <a:t>.</a:t>
            </a:r>
            <a:r>
              <a:rPr lang="en-US" dirty="0" err="1">
                <a:latin typeface="Andale Mono"/>
                <a:cs typeface="Andale Mono"/>
              </a:rPr>
              <a:t>cran_packages</a:t>
            </a:r>
            <a:r>
              <a:rPr lang="en-US" dirty="0">
                <a:latin typeface="Andale Mono"/>
                <a:cs typeface="Andale Mono"/>
              </a:rPr>
              <a:t> &lt;-  c("</a:t>
            </a:r>
            <a:r>
              <a:rPr lang="en-US" dirty="0" err="1">
                <a:latin typeface="Andale Mono"/>
                <a:cs typeface="Andale Mono"/>
              </a:rPr>
              <a:t>colorout</a:t>
            </a:r>
            <a:r>
              <a:rPr lang="en-US" dirty="0">
                <a:latin typeface="Andale Mono"/>
                <a:cs typeface="Andale Mono"/>
              </a:rPr>
              <a:t>", "ggplot2", "</a:t>
            </a:r>
            <a:r>
              <a:rPr lang="en-US" dirty="0" err="1">
                <a:latin typeface="Andale Mono"/>
                <a:cs typeface="Andale Mono"/>
              </a:rPr>
              <a:t>gridExtra</a:t>
            </a:r>
            <a:r>
              <a:rPr lang="en-US" dirty="0">
                <a:latin typeface="Andale Mono"/>
                <a:cs typeface="Andale Mono"/>
              </a:rPr>
              <a:t>", "</a:t>
            </a:r>
            <a:r>
              <a:rPr lang="en-US" dirty="0" err="1">
                <a:latin typeface="Andale Mono"/>
                <a:cs typeface="Andale Mono"/>
              </a:rPr>
              <a:t>foreach</a:t>
            </a:r>
            <a:r>
              <a:rPr lang="en-US" dirty="0">
                <a:latin typeface="Andale Mono"/>
                <a:cs typeface="Andale Mono"/>
              </a:rPr>
              <a:t>", "</a:t>
            </a:r>
            <a:r>
              <a:rPr lang="en-US" dirty="0" err="1">
                <a:latin typeface="Andale Mono"/>
                <a:cs typeface="Andale Mono"/>
              </a:rPr>
              <a:t>doParallel</a:t>
            </a:r>
            <a:r>
              <a:rPr lang="en-US" dirty="0">
                <a:latin typeface="Andale Mono"/>
                <a:cs typeface="Andale Mono"/>
              </a:rPr>
              <a:t>", "iterators", "parallel")</a:t>
            </a:r>
          </a:p>
          <a:p>
            <a:pPr marL="0" indent="0">
              <a:buNone/>
            </a:pPr>
            <a:r>
              <a:rPr lang="en-US" dirty="0">
                <a:latin typeface="Andale Mono"/>
                <a:cs typeface="Andale Mono"/>
              </a:rPr>
              <a:t>&gt; .</a:t>
            </a:r>
            <a:r>
              <a:rPr lang="en-US" dirty="0" err="1">
                <a:latin typeface="Andale Mono"/>
                <a:cs typeface="Andale Mono"/>
              </a:rPr>
              <a:t>bioc_packages</a:t>
            </a:r>
            <a:r>
              <a:rPr lang="en-US" dirty="0">
                <a:latin typeface="Andale Mono"/>
                <a:cs typeface="Andale Mono"/>
              </a:rPr>
              <a:t> &lt;- c("dada2", "</a:t>
            </a:r>
            <a:r>
              <a:rPr lang="en-US" dirty="0" err="1">
                <a:latin typeface="Andale Mono"/>
                <a:cs typeface="Andale Mono"/>
              </a:rPr>
              <a:t>msa</a:t>
            </a:r>
            <a:r>
              <a:rPr lang="en-US" dirty="0">
                <a:latin typeface="Andale Mono"/>
                <a:cs typeface="Andale Mono"/>
              </a:rPr>
              <a:t>", "</a:t>
            </a:r>
            <a:r>
              <a:rPr lang="en-US" dirty="0" err="1">
                <a:latin typeface="Andale Mono"/>
                <a:cs typeface="Andale Mono"/>
              </a:rPr>
              <a:t>phyloseq</a:t>
            </a:r>
            <a:r>
              <a:rPr lang="en-US" dirty="0">
                <a:latin typeface="Andale Mono"/>
                <a:cs typeface="Andale Mono"/>
              </a:rPr>
              <a:t>")</a:t>
            </a:r>
          </a:p>
          <a:p>
            <a:pPr marL="0" indent="0">
              <a:buNone/>
            </a:pPr>
            <a:r>
              <a:rPr lang="en-US" dirty="0">
                <a:latin typeface="Andale Mono"/>
                <a:cs typeface="Andale Mono"/>
              </a:rPr>
              <a:t>&gt; </a:t>
            </a:r>
            <a:r>
              <a:rPr lang="en-US" dirty="0" err="1">
                <a:latin typeface="Andale Mono"/>
                <a:cs typeface="Andale Mono"/>
              </a:rPr>
              <a:t>sapply</a:t>
            </a:r>
            <a:r>
              <a:rPr lang="en-US" dirty="0">
                <a:latin typeface="Andale Mono"/>
                <a:cs typeface="Andale Mono"/>
              </a:rPr>
              <a:t>(c(.</a:t>
            </a:r>
            <a:r>
              <a:rPr lang="en-US" dirty="0" err="1">
                <a:latin typeface="Andale Mono"/>
                <a:cs typeface="Andale Mono"/>
              </a:rPr>
              <a:t>cran_packages</a:t>
            </a:r>
            <a:r>
              <a:rPr lang="en-US" dirty="0">
                <a:latin typeface="Andale Mono"/>
                <a:cs typeface="Andale Mono"/>
              </a:rPr>
              <a:t>, .</a:t>
            </a:r>
            <a:r>
              <a:rPr lang="en-US" dirty="0" err="1">
                <a:latin typeface="Andale Mono"/>
                <a:cs typeface="Andale Mono"/>
              </a:rPr>
              <a:t>bioc_packages</a:t>
            </a:r>
            <a:r>
              <a:rPr lang="en-US" dirty="0">
                <a:latin typeface="Andale Mono"/>
                <a:cs typeface="Andale Mono"/>
              </a:rPr>
              <a:t>), require, </a:t>
            </a:r>
            <a:r>
              <a:rPr lang="en-US" dirty="0" err="1">
                <a:latin typeface="Andale Mono"/>
                <a:cs typeface="Andale Mono"/>
              </a:rPr>
              <a:t>character.only</a:t>
            </a:r>
            <a:r>
              <a:rPr lang="en-US" dirty="0">
                <a:latin typeface="Andale Mono"/>
                <a:cs typeface="Andale Mono"/>
              </a:rPr>
              <a:t> = TRUE)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R Packages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49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7175" y="2248347"/>
            <a:ext cx="7942597" cy="39763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Andale Mono"/>
                <a:cs typeface="Andale Mono"/>
              </a:rPr>
              <a:t>&gt; cl&lt;-</a:t>
            </a:r>
            <a:r>
              <a:rPr lang="en-US" sz="2200" dirty="0" err="1">
                <a:latin typeface="Andale Mono"/>
                <a:cs typeface="Andale Mono"/>
              </a:rPr>
              <a:t>makeCluster</a:t>
            </a:r>
            <a:r>
              <a:rPr lang="en-US" sz="2200" dirty="0">
                <a:latin typeface="Andale Mono"/>
                <a:cs typeface="Andale Mono"/>
              </a:rPr>
              <a:t>(42, </a:t>
            </a:r>
            <a:r>
              <a:rPr lang="en-US" sz="2200" dirty="0" err="1">
                <a:latin typeface="Andale Mono"/>
                <a:cs typeface="Andale Mono"/>
              </a:rPr>
              <a:t>outfile</a:t>
            </a:r>
            <a:r>
              <a:rPr lang="en-US" sz="2200" dirty="0">
                <a:latin typeface="Andale Mono"/>
                <a:cs typeface="Andale Mono"/>
              </a:rPr>
              <a:t>="dada2.log")</a:t>
            </a:r>
          </a:p>
          <a:p>
            <a:pPr marL="0" indent="0">
              <a:buNone/>
            </a:pPr>
            <a:r>
              <a:rPr lang="en-US" sz="2200" dirty="0" smtClean="0">
                <a:latin typeface="Andale Mono"/>
                <a:cs typeface="Andale Mono"/>
              </a:rPr>
              <a:t>&gt; </a:t>
            </a:r>
            <a:r>
              <a:rPr lang="en-US" sz="2200" dirty="0" err="1" smtClean="0">
                <a:latin typeface="Andale Mono"/>
                <a:cs typeface="Andale Mono"/>
              </a:rPr>
              <a:t>registerDoParallel</a:t>
            </a:r>
            <a:r>
              <a:rPr lang="en-US" sz="2200" dirty="0">
                <a:latin typeface="Andale Mono"/>
                <a:cs typeface="Andale Mono"/>
              </a:rPr>
              <a:t>(cl</a:t>
            </a:r>
            <a:r>
              <a:rPr lang="en-US" sz="2200" dirty="0" smtClean="0">
                <a:latin typeface="Andale Mono"/>
                <a:cs typeface="Andale Mono"/>
              </a:rPr>
              <a:t>)</a:t>
            </a:r>
            <a:endParaRPr lang="en-US" sz="2200" dirty="0">
              <a:latin typeface="Andale Mono"/>
              <a:cs typeface="Andale Mono"/>
            </a:endParaRPr>
          </a:p>
          <a:p>
            <a:pPr marL="0" indent="0">
              <a:buNone/>
            </a:pPr>
            <a:r>
              <a:rPr lang="en-US" sz="2200" dirty="0" smtClean="0">
                <a:latin typeface="Andale Mono"/>
                <a:cs typeface="Andale Mono"/>
              </a:rPr>
              <a:t>&gt; </a:t>
            </a:r>
            <a:r>
              <a:rPr lang="en-US" sz="2200" dirty="0" err="1" smtClean="0">
                <a:latin typeface="Andale Mono"/>
                <a:cs typeface="Andale Mono"/>
              </a:rPr>
              <a:t>set.seed</a:t>
            </a:r>
            <a:r>
              <a:rPr lang="en-US" sz="2200" dirty="0">
                <a:latin typeface="Andale Mono"/>
                <a:cs typeface="Andale Mono"/>
              </a:rPr>
              <a:t>(1333</a:t>
            </a:r>
            <a:r>
              <a:rPr lang="en-US" sz="2200" dirty="0" smtClean="0">
                <a:latin typeface="Andale Mono"/>
                <a:cs typeface="Andale Mono"/>
              </a:rPr>
              <a:t>)</a:t>
            </a:r>
            <a:endParaRPr lang="en-US" sz="2200" dirty="0">
              <a:latin typeface="Andale Mono"/>
              <a:cs typeface="Andale Mono"/>
            </a:endParaRPr>
          </a:p>
          <a:p>
            <a:pPr marL="0" indent="0">
              <a:buNone/>
            </a:pPr>
            <a:r>
              <a:rPr lang="en-US" sz="2200" dirty="0">
                <a:latin typeface="Andale Mono"/>
                <a:cs typeface="Andale Mono"/>
              </a:rPr>
              <a:t>&gt; path = "/home/</a:t>
            </a:r>
            <a:r>
              <a:rPr lang="en-US" sz="2200" dirty="0" err="1">
                <a:latin typeface="Andale Mono"/>
                <a:cs typeface="Andale Mono"/>
              </a:rPr>
              <a:t>chris</a:t>
            </a:r>
            <a:r>
              <a:rPr lang="en-US" sz="2200" dirty="0">
                <a:latin typeface="Andale Mono"/>
                <a:cs typeface="Andale Mono"/>
              </a:rPr>
              <a:t>/Documents/</a:t>
            </a:r>
            <a:r>
              <a:rPr lang="en-US" sz="2200" dirty="0" err="1">
                <a:latin typeface="Andale Mono"/>
                <a:cs typeface="Andale Mono"/>
              </a:rPr>
              <a:t>ABKdada</a:t>
            </a:r>
            <a:r>
              <a:rPr lang="en-US" sz="2200" dirty="0">
                <a:latin typeface="Andale Mono"/>
                <a:cs typeface="Andale Mono"/>
              </a:rPr>
              <a:t>/Primary"</a:t>
            </a:r>
          </a:p>
          <a:p>
            <a:pPr marL="0" indent="0">
              <a:buNone/>
            </a:pPr>
            <a:r>
              <a:rPr lang="en-US" sz="2200" dirty="0" smtClean="0">
                <a:latin typeface="Andale Mono"/>
                <a:cs typeface="Andale Mono"/>
              </a:rPr>
              <a:t>&gt; raw </a:t>
            </a:r>
            <a:r>
              <a:rPr lang="en-US" sz="2200" dirty="0">
                <a:latin typeface="Andale Mono"/>
                <a:cs typeface="Andale Mono"/>
              </a:rPr>
              <a:t>= </a:t>
            </a:r>
            <a:r>
              <a:rPr lang="en-US" sz="2200" dirty="0" err="1">
                <a:latin typeface="Andale Mono"/>
                <a:cs typeface="Andale Mono"/>
              </a:rPr>
              <a:t>file.path</a:t>
            </a:r>
            <a:r>
              <a:rPr lang="en-US" sz="2200" dirty="0">
                <a:latin typeface="Andale Mono"/>
                <a:cs typeface="Andale Mono"/>
              </a:rPr>
              <a:t>(path, "</a:t>
            </a:r>
            <a:r>
              <a:rPr lang="en-US" sz="2200" dirty="0" smtClean="0">
                <a:latin typeface="Andale Mono"/>
                <a:cs typeface="Andale Mono"/>
              </a:rPr>
              <a:t>raw”)</a:t>
            </a:r>
          </a:p>
          <a:p>
            <a:pPr marL="0" indent="0">
              <a:buNone/>
            </a:pPr>
            <a:r>
              <a:rPr lang="en-US" sz="2200" dirty="0" smtClean="0">
                <a:latin typeface="Andale Mono"/>
                <a:cs typeface="Andale Mono"/>
              </a:rPr>
              <a:t>&gt; </a:t>
            </a:r>
            <a:r>
              <a:rPr lang="en-US" sz="2200" dirty="0" err="1">
                <a:latin typeface="Andale Mono"/>
                <a:cs typeface="Andale Mono"/>
              </a:rPr>
              <a:t>filtpath</a:t>
            </a:r>
            <a:r>
              <a:rPr lang="en-US" sz="2200" dirty="0">
                <a:latin typeface="Andale Mono"/>
                <a:cs typeface="Andale Mono"/>
              </a:rPr>
              <a:t> &lt;- </a:t>
            </a:r>
            <a:r>
              <a:rPr lang="en-US" sz="2200" dirty="0" err="1">
                <a:latin typeface="Andale Mono"/>
                <a:cs typeface="Andale Mono"/>
              </a:rPr>
              <a:t>file.path</a:t>
            </a:r>
            <a:r>
              <a:rPr lang="en-US" sz="2200" dirty="0">
                <a:latin typeface="Andale Mono"/>
                <a:cs typeface="Andale Mono"/>
              </a:rPr>
              <a:t>(path, "filtered")</a:t>
            </a:r>
          </a:p>
          <a:p>
            <a:pPr marL="0" indent="0">
              <a:buNone/>
            </a:pPr>
            <a:r>
              <a:rPr lang="en-US" sz="2200" dirty="0" smtClean="0">
                <a:latin typeface="Andale Mono"/>
                <a:cs typeface="Andale Mono"/>
              </a:rPr>
              <a:t>&gt; </a:t>
            </a:r>
            <a:r>
              <a:rPr lang="en-US" sz="2200" dirty="0" err="1" smtClean="0">
                <a:latin typeface="Andale Mono"/>
                <a:cs typeface="Andale Mono"/>
              </a:rPr>
              <a:t>dir.create</a:t>
            </a:r>
            <a:r>
              <a:rPr lang="en-US" sz="2200" dirty="0">
                <a:latin typeface="Andale Mono"/>
                <a:cs typeface="Andale Mono"/>
              </a:rPr>
              <a:t>(</a:t>
            </a:r>
            <a:r>
              <a:rPr lang="en-US" sz="2200" dirty="0" err="1">
                <a:latin typeface="Andale Mono"/>
                <a:cs typeface="Andale Mono"/>
              </a:rPr>
              <a:t>filtpath</a:t>
            </a:r>
            <a:r>
              <a:rPr lang="en-US" sz="2200" dirty="0" smtClean="0">
                <a:latin typeface="Andale Mono"/>
                <a:cs typeface="Andale Mono"/>
              </a:rPr>
              <a:t>)</a:t>
            </a:r>
          </a:p>
          <a:p>
            <a:pPr marL="0" indent="0">
              <a:buNone/>
            </a:pPr>
            <a:r>
              <a:rPr lang="en-US" sz="2200" dirty="0" smtClean="0">
                <a:latin typeface="Andale Mono"/>
                <a:cs typeface="Andale Mono"/>
              </a:rPr>
              <a:t>&gt; </a:t>
            </a:r>
            <a:r>
              <a:rPr lang="en-US" sz="2200" dirty="0" err="1" smtClean="0">
                <a:latin typeface="Andale Mono"/>
                <a:cs typeface="Andale Mono"/>
              </a:rPr>
              <a:t>fns</a:t>
            </a:r>
            <a:r>
              <a:rPr lang="en-US" sz="2200" dirty="0" smtClean="0">
                <a:latin typeface="Andale Mono"/>
                <a:cs typeface="Andale Mono"/>
              </a:rPr>
              <a:t> </a:t>
            </a:r>
            <a:r>
              <a:rPr lang="en-US" sz="2200" dirty="0">
                <a:latin typeface="Andale Mono"/>
                <a:cs typeface="Andale Mono"/>
              </a:rPr>
              <a:t>&lt;- </a:t>
            </a:r>
            <a:r>
              <a:rPr lang="en-US" sz="2200" dirty="0" err="1">
                <a:latin typeface="Andale Mono"/>
                <a:cs typeface="Andale Mono"/>
              </a:rPr>
              <a:t>list.files</a:t>
            </a:r>
            <a:r>
              <a:rPr lang="en-US" sz="2200" dirty="0">
                <a:latin typeface="Andale Mono"/>
                <a:cs typeface="Andale Mono"/>
              </a:rPr>
              <a:t>(raw</a:t>
            </a:r>
            <a:r>
              <a:rPr lang="en-US" sz="2200" dirty="0" smtClean="0">
                <a:latin typeface="Andale Mono"/>
                <a:cs typeface="Andale Mono"/>
              </a:rPr>
              <a:t>)</a:t>
            </a:r>
          </a:p>
          <a:p>
            <a:pPr marL="0" indent="0">
              <a:buNone/>
            </a:pPr>
            <a:r>
              <a:rPr lang="en-US" sz="2200" dirty="0">
                <a:latin typeface="Andale Mono"/>
                <a:cs typeface="Andale Mono"/>
              </a:rPr>
              <a:t>&gt; </a:t>
            </a:r>
            <a:r>
              <a:rPr lang="en-US" sz="2200" dirty="0" err="1">
                <a:latin typeface="Andale Mono"/>
                <a:cs typeface="Andale Mono"/>
              </a:rPr>
              <a:t>fnFs</a:t>
            </a:r>
            <a:r>
              <a:rPr lang="en-US" sz="2200" dirty="0">
                <a:latin typeface="Andale Mono"/>
                <a:cs typeface="Andale Mono"/>
              </a:rPr>
              <a:t> &lt;- </a:t>
            </a:r>
            <a:r>
              <a:rPr lang="en-US" sz="2200" dirty="0" err="1">
                <a:latin typeface="Andale Mono"/>
                <a:cs typeface="Andale Mono"/>
              </a:rPr>
              <a:t>fns</a:t>
            </a:r>
            <a:r>
              <a:rPr lang="en-US" sz="2200" dirty="0">
                <a:latin typeface="Andale Mono"/>
                <a:cs typeface="Andale Mono"/>
              </a:rPr>
              <a:t>[</a:t>
            </a:r>
            <a:r>
              <a:rPr lang="en-US" sz="2200" dirty="0" err="1">
                <a:latin typeface="Andale Mono"/>
                <a:cs typeface="Andale Mono"/>
              </a:rPr>
              <a:t>grepl</a:t>
            </a:r>
            <a:r>
              <a:rPr lang="en-US" sz="2200" dirty="0">
                <a:latin typeface="Andale Mono"/>
                <a:cs typeface="Andale Mono"/>
              </a:rPr>
              <a:t>("_R1_001.fastq", </a:t>
            </a:r>
            <a:r>
              <a:rPr lang="en-US" sz="2200" dirty="0" err="1">
                <a:latin typeface="Andale Mono"/>
                <a:cs typeface="Andale Mono"/>
              </a:rPr>
              <a:t>fns</a:t>
            </a:r>
            <a:r>
              <a:rPr lang="en-US" sz="2200" dirty="0">
                <a:latin typeface="Andale Mono"/>
                <a:cs typeface="Andale Mono"/>
              </a:rPr>
              <a:t>)] # Just the forward read files</a:t>
            </a:r>
          </a:p>
          <a:p>
            <a:pPr marL="0" indent="0">
              <a:buNone/>
            </a:pPr>
            <a:r>
              <a:rPr lang="en-US" sz="2200" dirty="0">
                <a:latin typeface="Andale Mono"/>
                <a:cs typeface="Andale Mono"/>
              </a:rPr>
              <a:t>&gt; </a:t>
            </a:r>
            <a:r>
              <a:rPr lang="en-US" sz="2200" dirty="0" err="1">
                <a:latin typeface="Andale Mono"/>
                <a:cs typeface="Andale Mono"/>
              </a:rPr>
              <a:t>fnRs</a:t>
            </a:r>
            <a:r>
              <a:rPr lang="en-US" sz="2200" dirty="0">
                <a:latin typeface="Andale Mono"/>
                <a:cs typeface="Andale Mono"/>
              </a:rPr>
              <a:t> &lt;- </a:t>
            </a:r>
            <a:r>
              <a:rPr lang="en-US" sz="2200" dirty="0" err="1">
                <a:latin typeface="Andale Mono"/>
                <a:cs typeface="Andale Mono"/>
              </a:rPr>
              <a:t>fns</a:t>
            </a:r>
            <a:r>
              <a:rPr lang="en-US" sz="2200" dirty="0">
                <a:latin typeface="Andale Mono"/>
                <a:cs typeface="Andale Mono"/>
              </a:rPr>
              <a:t>[</a:t>
            </a:r>
            <a:r>
              <a:rPr lang="en-US" sz="2200" dirty="0" err="1">
                <a:latin typeface="Andale Mono"/>
                <a:cs typeface="Andale Mono"/>
              </a:rPr>
              <a:t>grepl</a:t>
            </a:r>
            <a:r>
              <a:rPr lang="en-US" sz="2200" dirty="0">
                <a:latin typeface="Andale Mono"/>
                <a:cs typeface="Andale Mono"/>
              </a:rPr>
              <a:t>("_R2_001.fastq", </a:t>
            </a:r>
            <a:r>
              <a:rPr lang="en-US" sz="2200" dirty="0" err="1">
                <a:latin typeface="Andale Mono"/>
                <a:cs typeface="Andale Mono"/>
              </a:rPr>
              <a:t>fns</a:t>
            </a:r>
            <a:r>
              <a:rPr lang="en-US" sz="2200" dirty="0">
                <a:latin typeface="Andale Mono"/>
                <a:cs typeface="Andale Mono"/>
              </a:rPr>
              <a:t>)] # Just the reverse read files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Setup Paths and Directories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Hardcover.thmx</Template>
  <TotalTime>3596</TotalTime>
  <Words>1163</Words>
  <Application>Microsoft Macintosh PowerPoint</Application>
  <PresentationFormat>On-screen Show (4:3)</PresentationFormat>
  <Paragraphs>119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Hardcover</vt:lpstr>
      <vt:lpstr>Lectures on Informatics: An Introduction to Microbial Community Sequencing and Analysis</vt:lpstr>
      <vt:lpstr>Moving away from OTUs</vt:lpstr>
      <vt:lpstr>DADA2 Data Analysis Pipeline</vt:lpstr>
      <vt:lpstr>Primary Analysis with DADA2</vt:lpstr>
      <vt:lpstr>Forward and Reverse Read Files</vt:lpstr>
      <vt:lpstr>Mapping Information</vt:lpstr>
      <vt:lpstr>Filtering and Trimming</vt:lpstr>
      <vt:lpstr>Load R Packages</vt:lpstr>
      <vt:lpstr>Setup Paths and Directories</vt:lpstr>
      <vt:lpstr>Create Quality Profiles</vt:lpstr>
      <vt:lpstr>Examine Quality Profiles</vt:lpstr>
      <vt:lpstr>Forward Read Quality</vt:lpstr>
      <vt:lpstr>Forward Read Quality</vt:lpstr>
      <vt:lpstr>GIF of all Forward Reads</vt:lpstr>
      <vt:lpstr>All Forward Reads</vt:lpstr>
      <vt:lpstr>Reverse Read Quality</vt:lpstr>
      <vt:lpstr>Reverse Read Quality</vt:lpstr>
      <vt:lpstr>GIF of all Reverse Reads</vt:lpstr>
      <vt:lpstr>All Reverse Reads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Lectures on Informatics: An Introduction to Microbial Community Sequencing and Analysis</dc:title>
  <dc:creator>Chris</dc:creator>
  <cp:lastModifiedBy>Chris</cp:lastModifiedBy>
  <cp:revision>171</cp:revision>
  <dcterms:created xsi:type="dcterms:W3CDTF">2017-01-15T19:36:34Z</dcterms:created>
  <dcterms:modified xsi:type="dcterms:W3CDTF">2017-03-08T18:55:54Z</dcterms:modified>
</cp:coreProperties>
</file>