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476" r:id="rId3"/>
    <p:sldId id="493" r:id="rId4"/>
    <p:sldId id="479" r:id="rId5"/>
    <p:sldId id="480" r:id="rId6"/>
    <p:sldId id="481" r:id="rId7"/>
    <p:sldId id="482" r:id="rId8"/>
    <p:sldId id="4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007"/>
    <a:srgbClr val="E39AE2"/>
    <a:srgbClr val="FEA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8673" autoAdjust="0"/>
  </p:normalViewPr>
  <p:slideViewPr>
    <p:cSldViewPr snapToGrid="0" snapToObjects="1">
      <p:cViewPr>
        <p:scale>
          <a:sx n="91" d="100"/>
          <a:sy n="91" d="100"/>
        </p:scale>
        <p:origin x="-68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41050-6071-A646-A3F2-F0BC7D625767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3622-55AC-CD4E-9153-5C528833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0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7EB5B-CB8E-A848-9A79-B79FAE5C84AE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5E2BD-A429-6746-BF21-7E280B8F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E3E236-0368-134A-BBD7-50B896B43E99}" type="datetime1">
              <a:rPr lang="en-US" smtClean="0"/>
              <a:t>4/4/17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DAFFD900-2170-6A43-B973-3649DBF115B2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C49F5B84-8F02-BA43-BDB3-551FC76E0811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2A7AA647-CE74-A449-AEBD-3519E1ABC1A6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ABE44AFC-22C9-0545-A38C-6CA1DF59BE86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AA1E4601-4264-6845-9000-D77D19863ACC}" type="datetime1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B898BB67-D5F3-C943-8C49-EE1DCA151B2F}" type="datetime1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D95F5200-25BB-044E-BB76-B1B733EF6163}" type="datetime1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56B4D1EB-6BA3-324E-A7E9-F5355EAD6A52}" type="datetime1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12845B37-6D65-BB47-9034-EC822BE51626}" type="datetime1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968E1C04-0D04-5048-B610-1CD580B3A07F}" type="datetime1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695" y="6455751"/>
            <a:ext cx="438959" cy="383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339" y="453546"/>
            <a:ext cx="8322235" cy="26456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Lectures on Informatics:</a:t>
            </a:r>
            <a:r>
              <a:rPr lang="en-US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Introduction to</a:t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Microbial Community Sequencing and Analysis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01824" y="3767217"/>
            <a:ext cx="6568783" cy="2485409"/>
          </a:xfrm>
        </p:spPr>
        <p:txBody>
          <a:bodyPr>
            <a:noAutofit/>
          </a:bodyPr>
          <a:lstStyle/>
          <a:p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Lecture 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#9:</a:t>
            </a:r>
          </a:p>
          <a:p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Processing Microbiome Data: </a:t>
            </a:r>
            <a:r>
              <a:rPr lang="en-US" sz="3600" b="1" dirty="0" smtClean="0">
                <a:ln w="11430"/>
                <a:solidFill>
                  <a:srgbClr val="FEAB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Secondary Data Analysis with QIIME (Part 2)</a:t>
            </a:r>
            <a:endParaRPr lang="en-US" sz="3600" b="1" dirty="0">
              <a:ln w="11430"/>
              <a:solidFill>
                <a:srgbClr val="FEABF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468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8490" y="566915"/>
            <a:ext cx="7756263" cy="1054250"/>
          </a:xfrm>
        </p:spPr>
        <p:txBody>
          <a:bodyPr/>
          <a:lstStyle/>
          <a:p>
            <a:r>
              <a:rPr lang="en-US" dirty="0" smtClean="0"/>
              <a:t>Mapping Information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99247" y="5713530"/>
            <a:ext cx="7855155" cy="1097368"/>
          </a:xfrm>
        </p:spPr>
        <p:txBody>
          <a:bodyPr>
            <a:normAutofit/>
          </a:bodyPr>
          <a:lstStyle/>
          <a:p>
            <a:r>
              <a:rPr lang="en-US" dirty="0" smtClean="0"/>
              <a:t>61 Total Samples</a:t>
            </a:r>
          </a:p>
          <a:p>
            <a:pPr lvl="1"/>
            <a:r>
              <a:rPr lang="en-US" dirty="0" smtClean="0"/>
              <a:t>20 CHOW, 20 HFD, 18 RS, 1 CHOWD, 1 HFDD, 1 RSD</a:t>
            </a:r>
          </a:p>
        </p:txBody>
      </p:sp>
      <p:pic>
        <p:nvPicPr>
          <p:cNvPr id="2" name="Picture 1" descr="m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5" y="2206810"/>
            <a:ext cx="3039768" cy="3506720"/>
          </a:xfrm>
          <a:prstGeom prst="rect">
            <a:avLst/>
          </a:prstGeom>
        </p:spPr>
      </p:pic>
      <p:pic>
        <p:nvPicPr>
          <p:cNvPr id="9" name="Picture 8" descr="m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463" y="2206810"/>
            <a:ext cx="3045768" cy="3432104"/>
          </a:xfrm>
          <a:prstGeom prst="rect">
            <a:avLst/>
          </a:prstGeom>
        </p:spPr>
      </p:pic>
      <p:pic>
        <p:nvPicPr>
          <p:cNvPr id="12" name="Picture 11" descr="m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076" y="2206810"/>
            <a:ext cx="3039924" cy="383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8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52840" cy="5569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biom</a:t>
            </a:r>
            <a:r>
              <a:rPr lang="en-US" dirty="0" smtClean="0"/>
              <a:t> summarize-table </a:t>
            </a:r>
            <a:r>
              <a:rPr lang="mr-IN" dirty="0" smtClean="0"/>
              <a:t>–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otus.biom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o </a:t>
            </a:r>
            <a:r>
              <a:rPr lang="en-US" dirty="0" err="1" smtClean="0"/>
              <a:t>table_summary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 </a:t>
            </a:r>
            <a:r>
              <a:rPr lang="en-US" dirty="0" err="1" smtClean="0"/>
              <a:t>Biom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5744" y="2810860"/>
            <a:ext cx="76990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samples: 61</a:t>
            </a:r>
          </a:p>
          <a:p>
            <a:r>
              <a:rPr lang="en-US" dirty="0" err="1"/>
              <a:t>Num</a:t>
            </a:r>
            <a:r>
              <a:rPr lang="en-US" dirty="0"/>
              <a:t> observations: 803</a:t>
            </a:r>
          </a:p>
          <a:p>
            <a:r>
              <a:rPr lang="en-US" dirty="0"/>
              <a:t>Total count: 1145975</a:t>
            </a:r>
          </a:p>
          <a:p>
            <a:r>
              <a:rPr lang="en-US" dirty="0"/>
              <a:t>Table density (fraction of non-zero values): 0.165</a:t>
            </a:r>
          </a:p>
          <a:p>
            <a:endParaRPr lang="en-US" dirty="0"/>
          </a:p>
          <a:p>
            <a:r>
              <a:rPr lang="en-US" dirty="0"/>
              <a:t>Counts/sample summary:</a:t>
            </a:r>
          </a:p>
          <a:p>
            <a:r>
              <a:rPr lang="en-US" dirty="0"/>
              <a:t> Min: 5180.0</a:t>
            </a:r>
          </a:p>
          <a:p>
            <a:r>
              <a:rPr lang="en-US" dirty="0"/>
              <a:t> Max: 51789.0</a:t>
            </a:r>
          </a:p>
          <a:p>
            <a:r>
              <a:rPr lang="en-US" dirty="0"/>
              <a:t> Median: 17372.000</a:t>
            </a:r>
          </a:p>
          <a:p>
            <a:r>
              <a:rPr lang="en-US" dirty="0"/>
              <a:t> Mean: 18786.475</a:t>
            </a:r>
          </a:p>
          <a:p>
            <a:r>
              <a:rPr lang="en-US" dirty="0"/>
              <a:t> Std. dev.: 9384.608</a:t>
            </a:r>
          </a:p>
          <a:p>
            <a:r>
              <a:rPr lang="en-US" dirty="0"/>
              <a:t> Sample Metadata Categories: None provided</a:t>
            </a:r>
          </a:p>
          <a:p>
            <a:r>
              <a:rPr lang="en-US" dirty="0"/>
              <a:t> Observation Metadata Categories: taxonomy; confidence;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 </a:t>
            </a:r>
            <a:r>
              <a:rPr lang="en-US" dirty="0" err="1" smtClean="0"/>
              <a:t>Biom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6933" y="2163112"/>
            <a:ext cx="24586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Counts/sample detail:</a:t>
            </a:r>
          </a:p>
          <a:p>
            <a:r>
              <a:rPr lang="en-US" dirty="0"/>
              <a:t>BKF32: 5180.0</a:t>
            </a:r>
          </a:p>
          <a:p>
            <a:r>
              <a:rPr lang="en-US" dirty="0"/>
              <a:t>BKF28: 5840.0</a:t>
            </a:r>
          </a:p>
          <a:p>
            <a:r>
              <a:rPr lang="en-US" dirty="0"/>
              <a:t>BKCM04: 7093.0</a:t>
            </a:r>
          </a:p>
          <a:p>
            <a:r>
              <a:rPr lang="en-US" dirty="0"/>
              <a:t>BKCM07: 7170.0</a:t>
            </a:r>
          </a:p>
          <a:p>
            <a:r>
              <a:rPr lang="en-US" dirty="0"/>
              <a:t>BKF31: 7282.0</a:t>
            </a:r>
          </a:p>
          <a:p>
            <a:r>
              <a:rPr lang="en-US" dirty="0"/>
              <a:t>BKF22: 7920.0</a:t>
            </a:r>
          </a:p>
          <a:p>
            <a:r>
              <a:rPr lang="en-US" dirty="0"/>
              <a:t>BKF16: 8157.0</a:t>
            </a:r>
          </a:p>
          <a:p>
            <a:r>
              <a:rPr lang="en-US" dirty="0"/>
              <a:t>BKF06: 8289.0</a:t>
            </a:r>
          </a:p>
          <a:p>
            <a:r>
              <a:rPr lang="en-US" dirty="0"/>
              <a:t>BKCM32: 8666.0</a:t>
            </a:r>
          </a:p>
          <a:p>
            <a:r>
              <a:rPr lang="en-US" dirty="0"/>
              <a:t>BKF14: 8973.0</a:t>
            </a:r>
          </a:p>
          <a:p>
            <a:r>
              <a:rPr lang="en-US" dirty="0"/>
              <a:t>BKCM21: 9199.0</a:t>
            </a:r>
          </a:p>
          <a:p>
            <a:r>
              <a:rPr lang="en-US" dirty="0"/>
              <a:t>BKF40: 9341.0</a:t>
            </a:r>
          </a:p>
          <a:p>
            <a:r>
              <a:rPr lang="en-US" dirty="0"/>
              <a:t>BKCM36: 10613.0</a:t>
            </a:r>
          </a:p>
          <a:p>
            <a:r>
              <a:rPr lang="en-US" dirty="0"/>
              <a:t>BKF24: </a:t>
            </a:r>
            <a:r>
              <a:rPr lang="en-US" dirty="0" smtClean="0"/>
              <a:t>10936.0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5626" y="2163112"/>
            <a:ext cx="2135112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BKF29: 11837.0</a:t>
            </a:r>
          </a:p>
          <a:p>
            <a:r>
              <a:rPr lang="en-US" dirty="0"/>
              <a:t>BKF03: 12186.0</a:t>
            </a:r>
          </a:p>
          <a:p>
            <a:r>
              <a:rPr lang="en-US" dirty="0"/>
              <a:t>BKCM34: 12633.0</a:t>
            </a:r>
          </a:p>
          <a:p>
            <a:r>
              <a:rPr lang="en-US" dirty="0"/>
              <a:t>BKF25: 12920.0</a:t>
            </a:r>
          </a:p>
          <a:p>
            <a:r>
              <a:rPr lang="en-US" dirty="0"/>
              <a:t>BKF27: 13345.0</a:t>
            </a:r>
          </a:p>
          <a:p>
            <a:r>
              <a:rPr lang="en-US" dirty="0"/>
              <a:t>BKCM06: </a:t>
            </a:r>
            <a:r>
              <a:rPr lang="en-US" dirty="0" smtClean="0"/>
              <a:t>13955.0</a:t>
            </a:r>
          </a:p>
          <a:p>
            <a:r>
              <a:rPr lang="tr-TR" dirty="0"/>
              <a:t>BKCM13: 14238.0</a:t>
            </a:r>
          </a:p>
          <a:p>
            <a:r>
              <a:rPr lang="tr-TR" dirty="0"/>
              <a:t>BKF13: 14565.0</a:t>
            </a:r>
          </a:p>
          <a:p>
            <a:r>
              <a:rPr lang="tr-TR" dirty="0"/>
              <a:t>BKF07: 14611.0</a:t>
            </a:r>
          </a:p>
          <a:p>
            <a:r>
              <a:rPr lang="tr-TR" dirty="0"/>
              <a:t>BKCM02: 14656.0</a:t>
            </a:r>
          </a:p>
          <a:p>
            <a:r>
              <a:rPr lang="tr-TR" dirty="0"/>
              <a:t>BKCM03: 15545.0</a:t>
            </a:r>
          </a:p>
          <a:p>
            <a:r>
              <a:rPr lang="tr-TR" dirty="0"/>
              <a:t>BKCM05: 15658.0</a:t>
            </a:r>
          </a:p>
          <a:p>
            <a:r>
              <a:rPr lang="tr-TR" dirty="0"/>
              <a:t>BKF05: 15674.0</a:t>
            </a:r>
          </a:p>
          <a:p>
            <a:r>
              <a:rPr lang="tr-TR" dirty="0"/>
              <a:t>BKCM01: 15824.0</a:t>
            </a:r>
          </a:p>
          <a:p>
            <a:r>
              <a:rPr lang="tr-TR" dirty="0"/>
              <a:t>BKCM27: </a:t>
            </a:r>
            <a:r>
              <a:rPr lang="tr-TR" dirty="0" smtClean="0"/>
              <a:t>16337.0</a:t>
            </a:r>
          </a:p>
          <a:p>
            <a:r>
              <a:rPr lang="tr-TR" dirty="0"/>
              <a:t>BKF01: </a:t>
            </a:r>
            <a:r>
              <a:rPr lang="tr-TR" dirty="0" smtClean="0"/>
              <a:t>16502.0</a:t>
            </a:r>
            <a:endParaRPr lang="tr-TR" dirty="0"/>
          </a:p>
        </p:txBody>
      </p:sp>
      <p:sp>
        <p:nvSpPr>
          <p:cNvPr id="9" name="Rectangle 8"/>
          <p:cNvSpPr/>
          <p:nvPr/>
        </p:nvSpPr>
        <p:spPr>
          <a:xfrm>
            <a:off x="4675790" y="2174813"/>
            <a:ext cx="2371475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BKF04</a:t>
            </a:r>
            <a:r>
              <a:rPr lang="tr-TR" dirty="0"/>
              <a:t>: 17372.0</a:t>
            </a:r>
          </a:p>
          <a:p>
            <a:r>
              <a:rPr lang="tr-TR" dirty="0"/>
              <a:t>BKF11: 17754.0</a:t>
            </a:r>
          </a:p>
          <a:p>
            <a:r>
              <a:rPr lang="tr-TR" dirty="0"/>
              <a:t>BKF02: 17861.0</a:t>
            </a:r>
          </a:p>
          <a:p>
            <a:r>
              <a:rPr lang="tr-TR" dirty="0"/>
              <a:t>BKF12: 18101.0</a:t>
            </a:r>
          </a:p>
          <a:p>
            <a:r>
              <a:rPr lang="tr-TR" dirty="0"/>
              <a:t>BKCM33: 18327.0</a:t>
            </a:r>
          </a:p>
          <a:p>
            <a:r>
              <a:rPr lang="tr-TR" dirty="0"/>
              <a:t>BKF10: 18673.0</a:t>
            </a:r>
          </a:p>
          <a:p>
            <a:r>
              <a:rPr lang="tr-TR" dirty="0"/>
              <a:t>BKF09: 19123.0</a:t>
            </a:r>
          </a:p>
          <a:p>
            <a:r>
              <a:rPr lang="tr-TR" dirty="0"/>
              <a:t>BKF33: 19476.0</a:t>
            </a:r>
          </a:p>
          <a:p>
            <a:r>
              <a:rPr lang="tr-TR" dirty="0"/>
              <a:t>BKF35: 19519.0</a:t>
            </a:r>
          </a:p>
          <a:p>
            <a:r>
              <a:rPr lang="tr-TR" dirty="0"/>
              <a:t>BKF34: 21032.0</a:t>
            </a:r>
          </a:p>
          <a:p>
            <a:r>
              <a:rPr lang="tr-TR" dirty="0"/>
              <a:t>BKCM15: 21407.0</a:t>
            </a:r>
          </a:p>
          <a:p>
            <a:r>
              <a:rPr lang="tr-TR" dirty="0"/>
              <a:t>BKCHOW: 21577.0</a:t>
            </a:r>
          </a:p>
          <a:p>
            <a:r>
              <a:rPr lang="tr-TR" dirty="0"/>
              <a:t>BKCM40: 21805.0</a:t>
            </a:r>
          </a:p>
          <a:p>
            <a:r>
              <a:rPr lang="tr-TR" dirty="0"/>
              <a:t>BKCM35: </a:t>
            </a:r>
            <a:r>
              <a:rPr lang="tr-TR" dirty="0" smtClean="0"/>
              <a:t>22188.0</a:t>
            </a:r>
          </a:p>
          <a:p>
            <a:r>
              <a:rPr lang="tr-TR" dirty="0"/>
              <a:t>BKCM25: 22663.0</a:t>
            </a:r>
          </a:p>
          <a:p>
            <a:r>
              <a:rPr lang="tr-TR" dirty="0"/>
              <a:t>BKF15: </a:t>
            </a:r>
            <a:r>
              <a:rPr lang="tr-TR" dirty="0" smtClean="0"/>
              <a:t>25085.0</a:t>
            </a:r>
            <a:endParaRPr lang="tr-TR" dirty="0"/>
          </a:p>
        </p:txBody>
      </p:sp>
      <p:sp>
        <p:nvSpPr>
          <p:cNvPr id="10" name="Rectangle 9"/>
          <p:cNvSpPr/>
          <p:nvPr/>
        </p:nvSpPr>
        <p:spPr>
          <a:xfrm>
            <a:off x="6793459" y="2162927"/>
            <a:ext cx="22075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BKCM24</a:t>
            </a:r>
            <a:r>
              <a:rPr lang="tr-TR" dirty="0"/>
              <a:t>: 25625.0</a:t>
            </a:r>
          </a:p>
          <a:p>
            <a:r>
              <a:rPr lang="tr-TR" dirty="0"/>
              <a:t>BKCM12: 25647.0</a:t>
            </a:r>
          </a:p>
          <a:p>
            <a:r>
              <a:rPr lang="tr-TR" dirty="0"/>
              <a:t>BKCM22: 26280.0</a:t>
            </a:r>
          </a:p>
          <a:p>
            <a:r>
              <a:rPr lang="tr-TR" dirty="0"/>
              <a:t>BKCM29: 26633.0</a:t>
            </a:r>
          </a:p>
          <a:p>
            <a:r>
              <a:rPr lang="tr-TR" dirty="0"/>
              <a:t>BKCM31: 27575.0</a:t>
            </a:r>
          </a:p>
          <a:p>
            <a:r>
              <a:rPr lang="tr-TR" dirty="0"/>
              <a:t>BKF21: 28347.0</a:t>
            </a:r>
          </a:p>
          <a:p>
            <a:r>
              <a:rPr lang="tr-TR" dirty="0"/>
              <a:t>BKCM28: 28512.0</a:t>
            </a:r>
          </a:p>
          <a:p>
            <a:r>
              <a:rPr lang="tr-TR" dirty="0"/>
              <a:t>BKF36: 29231.0</a:t>
            </a:r>
          </a:p>
          <a:p>
            <a:r>
              <a:rPr lang="tr-TR" dirty="0"/>
              <a:t>BKCM09: 29637.0</a:t>
            </a:r>
          </a:p>
          <a:p>
            <a:r>
              <a:rPr lang="tr-TR" dirty="0"/>
              <a:t>BKCM11: 30852.0</a:t>
            </a:r>
          </a:p>
          <a:p>
            <a:r>
              <a:rPr lang="tr-TR" dirty="0"/>
              <a:t>BKCM14: 32746.0</a:t>
            </a:r>
          </a:p>
          <a:p>
            <a:r>
              <a:rPr lang="tr-TR" dirty="0"/>
              <a:t>BKHFD: 36383.0</a:t>
            </a:r>
          </a:p>
          <a:p>
            <a:r>
              <a:rPr lang="tr-TR" dirty="0"/>
              <a:t>BKCM16: 39225.0</a:t>
            </a:r>
          </a:p>
          <a:p>
            <a:r>
              <a:rPr lang="tr-TR" dirty="0"/>
              <a:t>BKRS: 40385.0</a:t>
            </a:r>
          </a:p>
          <a:p>
            <a:r>
              <a:rPr lang="tr-TR" dirty="0"/>
              <a:t>BKCM10: 51789.0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2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148210" cy="42074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Now we can fill in the parameters file for QIIME: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summarize_taxa</a:t>
            </a:r>
            <a:r>
              <a:rPr lang="en-US" dirty="0" err="1">
                <a:latin typeface="Andale Mono"/>
                <a:cs typeface="Andale Mono"/>
              </a:rPr>
              <a:t>:level</a:t>
            </a:r>
            <a:r>
              <a:rPr lang="en-US" dirty="0">
                <a:latin typeface="Andale Mono"/>
                <a:cs typeface="Andale Mono"/>
              </a:rPr>
              <a:t> 1,2,3,4,5,6,7,8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plot_taxa_summary</a:t>
            </a:r>
            <a:r>
              <a:rPr lang="en-US" dirty="0" err="1">
                <a:latin typeface="Andale Mono"/>
                <a:cs typeface="Andale Mono"/>
              </a:rPr>
              <a:t>:labels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Kingdom,Phylum,Class,Order,Family,Genus,Species,Node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alpha_diversity</a:t>
            </a:r>
            <a:r>
              <a:rPr lang="en-US" dirty="0" err="1">
                <a:latin typeface="Andale Mono"/>
                <a:cs typeface="Andale Mono"/>
              </a:rPr>
              <a:t>:metrics</a:t>
            </a:r>
            <a:r>
              <a:rPr lang="en-US" dirty="0">
                <a:latin typeface="Andale Mono"/>
                <a:cs typeface="Andale Mono"/>
              </a:rPr>
              <a:t> shannon,simpson,PD_whole_tree,chao1,observed_species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multiple_rarefactions</a:t>
            </a:r>
            <a:r>
              <a:rPr lang="en-US" dirty="0" err="1">
                <a:latin typeface="Andale Mono"/>
                <a:cs typeface="Andale Mono"/>
              </a:rPr>
              <a:t>:min</a:t>
            </a:r>
            <a:r>
              <a:rPr lang="en-US" dirty="0">
                <a:latin typeface="Andale Mono"/>
                <a:cs typeface="Andale Mono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multiple_rarefactions</a:t>
            </a:r>
            <a:r>
              <a:rPr lang="en-US" dirty="0" err="1">
                <a:latin typeface="Andale Mono"/>
                <a:cs typeface="Andale Mono"/>
              </a:rPr>
              <a:t>:</a:t>
            </a:r>
            <a:r>
              <a:rPr lang="en-US" dirty="0" err="1" smtClean="0">
                <a:latin typeface="Andale Mono"/>
                <a:cs typeface="Andale Mono"/>
              </a:rPr>
              <a:t>max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multiple_rarefactions</a:t>
            </a:r>
            <a:r>
              <a:rPr lang="en-US" dirty="0" err="1">
                <a:latin typeface="Andale Mono"/>
                <a:cs typeface="Andale Mono"/>
              </a:rPr>
              <a:t>:</a:t>
            </a:r>
            <a:r>
              <a:rPr lang="en-US" dirty="0" err="1" smtClean="0">
                <a:latin typeface="Andale Mono"/>
                <a:cs typeface="Andale Mono"/>
              </a:rPr>
              <a:t>step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beta_diversity</a:t>
            </a:r>
            <a:r>
              <a:rPr lang="en-US" dirty="0" err="1">
                <a:latin typeface="Andale Mono"/>
                <a:cs typeface="Andale Mono"/>
              </a:rPr>
              <a:t>:metrics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bray_curtis,unweighted_unifrac,weighted_unifrac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beta_diversity_through_plots</a:t>
            </a:r>
            <a:r>
              <a:rPr lang="en-US" dirty="0" err="1">
                <a:latin typeface="Andale Mono"/>
                <a:cs typeface="Andale Mono"/>
              </a:rPr>
              <a:t>:</a:t>
            </a:r>
            <a:r>
              <a:rPr lang="en-US" dirty="0" err="1" smtClean="0">
                <a:latin typeface="Andale Mono"/>
                <a:cs typeface="Andale Mono"/>
              </a:rPr>
              <a:t>seqs_per_sample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3342" y="4131200"/>
            <a:ext cx="1144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ndale Mono"/>
                <a:cs typeface="Andale Mono"/>
              </a:rPr>
              <a:t>100</a:t>
            </a:r>
            <a:endParaRPr lang="en-US" sz="2000" dirty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3342" y="4776752"/>
            <a:ext cx="1144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ndale Mono"/>
                <a:cs typeface="Andale Mono"/>
              </a:rPr>
              <a:t>1000</a:t>
            </a:r>
            <a:endParaRPr lang="en-US" sz="2000" dirty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342" y="4427827"/>
            <a:ext cx="1144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ndale Mono"/>
                <a:cs typeface="Andale Mono"/>
              </a:rPr>
              <a:t>5100</a:t>
            </a:r>
            <a:endParaRPr lang="en-US" sz="2000" dirty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563" y="5738638"/>
            <a:ext cx="1144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ndale Mono"/>
                <a:cs typeface="Andale Mono"/>
              </a:rPr>
              <a:t>4000</a:t>
            </a:r>
            <a:endParaRPr lang="en-US" sz="2000" dirty="0">
              <a:solidFill>
                <a:srgbClr val="FF0000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87412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6" y="2248347"/>
            <a:ext cx="7980751" cy="1757241"/>
          </a:xfrm>
        </p:spPr>
        <p:txBody>
          <a:bodyPr/>
          <a:lstStyle/>
          <a:p>
            <a:r>
              <a:rPr lang="en-US" dirty="0" smtClean="0"/>
              <a:t>We developed a python script to automate the steps of secondary analysis:</a:t>
            </a:r>
          </a:p>
          <a:p>
            <a:pPr marL="0" indent="0">
              <a:buNone/>
            </a:pPr>
            <a:r>
              <a:rPr lang="en-US" sz="2000" dirty="0" smtClean="0">
                <a:latin typeface="Andale Mono"/>
                <a:cs typeface="Andale Mono"/>
              </a:rPr>
              <a:t>&gt; </a:t>
            </a:r>
            <a:r>
              <a:rPr lang="en-US" sz="2000" dirty="0" err="1" smtClean="0">
                <a:latin typeface="Andale Mono"/>
                <a:cs typeface="Andale Mono"/>
              </a:rPr>
              <a:t>secondary_analysis.py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b </a:t>
            </a:r>
            <a:r>
              <a:rPr lang="en-US" sz="2000" dirty="0" err="1" smtClean="0">
                <a:latin typeface="Andale Mono"/>
                <a:cs typeface="Andale Mono"/>
              </a:rPr>
              <a:t>otus.biom</a:t>
            </a:r>
            <a:r>
              <a:rPr lang="en-US" sz="2000" dirty="0" smtClean="0">
                <a:latin typeface="Andale Mono"/>
                <a:cs typeface="Andale Mono"/>
              </a:rPr>
              <a:t>              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m </a:t>
            </a:r>
            <a:r>
              <a:rPr lang="en-US" sz="2000" dirty="0" err="1" smtClean="0">
                <a:latin typeface="Andale Mono"/>
                <a:cs typeface="Andale Mono"/>
              </a:rPr>
              <a:t>mappingfile.txt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p </a:t>
            </a:r>
            <a:r>
              <a:rPr lang="en-US" sz="2000" dirty="0" err="1" smtClean="0">
                <a:latin typeface="Andale Mono"/>
                <a:cs typeface="Andale Mono"/>
              </a:rPr>
              <a:t>params.txt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t </a:t>
            </a:r>
            <a:r>
              <a:rPr lang="en-US" sz="2000" dirty="0" err="1" smtClean="0">
                <a:latin typeface="Andale Mono"/>
                <a:cs typeface="Andale Mono"/>
              </a:rPr>
              <a:t>tree.tre</a:t>
            </a:r>
            <a:endParaRPr lang="en-US" sz="20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endParaRPr lang="en-US" sz="20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endParaRPr lang="en-US" sz="20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secondary_analysis.py</a:t>
            </a:r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88490" y="3768538"/>
            <a:ext cx="7980751" cy="1757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script generates a shell script to arrange folders and execute commands for secondary analysis</a:t>
            </a:r>
            <a:endParaRPr lang="en-US" sz="2000" dirty="0" smtClean="0">
              <a:latin typeface="Andale Mono"/>
              <a:cs typeface="Andale Mono"/>
            </a:endParaRP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latin typeface="Andale Mono"/>
              <a:cs typeface="Andale Mono"/>
            </a:endParaRP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latin typeface="Andale Mono"/>
              <a:cs typeface="Andale Mono"/>
            </a:endParaRPr>
          </a:p>
          <a:p>
            <a:pPr marL="0" indent="0">
              <a:buFont typeface="Wingdings" pitchFamily="2" charset="2"/>
              <a:buNone/>
            </a:pPr>
            <a:endParaRPr lang="en-US" sz="20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79517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6" cy="387781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ndale Mono"/>
                <a:cs typeface="Andale Mono"/>
              </a:rPr>
              <a:t>First we filter sequence variants from the OTU table that appear at total less than 1%:</a:t>
            </a:r>
          </a:p>
          <a:p>
            <a:pPr marL="0" indent="0">
              <a:buNone/>
            </a:pPr>
            <a:r>
              <a:rPr lang="en-US" sz="2000" dirty="0" smtClean="0">
                <a:latin typeface="Andale Mono"/>
                <a:cs typeface="Andale Mono"/>
              </a:rPr>
              <a:t>&gt; </a:t>
            </a:r>
            <a:r>
              <a:rPr lang="en-US" sz="2000" dirty="0" err="1" smtClean="0">
                <a:latin typeface="Andale Mono"/>
                <a:cs typeface="Andale Mono"/>
              </a:rPr>
              <a:t>filter_otus_from_otu_table.py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en-US" sz="2000" dirty="0">
                <a:latin typeface="Andale Mono"/>
                <a:cs typeface="Andale Mono"/>
              </a:rPr>
              <a:t>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</a:t>
            </a:r>
            <a:r>
              <a:rPr lang="en-US" sz="2000" dirty="0" err="1" smtClean="0">
                <a:latin typeface="Andale Mono"/>
                <a:cs typeface="Andale Mono"/>
              </a:rPr>
              <a:t>otus.biom</a:t>
            </a:r>
            <a:r>
              <a:rPr lang="en-US" sz="2000" dirty="0" smtClean="0">
                <a:latin typeface="Andale Mono"/>
                <a:cs typeface="Andale Mono"/>
              </a:rPr>
              <a:t>     -</a:t>
            </a:r>
            <a:r>
              <a:rPr lang="en-US" sz="2000" dirty="0">
                <a:latin typeface="Andale Mono"/>
                <a:cs typeface="Andale Mono"/>
              </a:rPr>
              <a:t>o otus.01.biom --</a:t>
            </a:r>
            <a:r>
              <a:rPr lang="en-US" sz="2000" dirty="0" err="1">
                <a:latin typeface="Andale Mono"/>
                <a:cs typeface="Andale Mono"/>
              </a:rPr>
              <a:t>min_count_fraction</a:t>
            </a:r>
            <a:r>
              <a:rPr lang="en-US" sz="2000" dirty="0">
                <a:latin typeface="Andale Mono"/>
                <a:cs typeface="Andale Mono"/>
              </a:rPr>
              <a:t> </a:t>
            </a:r>
            <a:r>
              <a:rPr lang="en-US" sz="2000" dirty="0" smtClean="0">
                <a:latin typeface="Andale Mono"/>
                <a:cs typeface="Andale Mono"/>
              </a:rPr>
              <a:t>0.001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Next we produce a taxonomic summary for each sample</a:t>
            </a:r>
            <a:endParaRPr lang="en-US" sz="2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000" dirty="0" smtClean="0">
                <a:latin typeface="Andale Mono"/>
                <a:cs typeface="Andale Mono"/>
              </a:rPr>
              <a:t>&gt; </a:t>
            </a:r>
            <a:r>
              <a:rPr lang="en-US" sz="2000" dirty="0" err="1" smtClean="0">
                <a:latin typeface="Andale Mono"/>
                <a:cs typeface="Andale Mono"/>
              </a:rPr>
              <a:t>summarize_taxa_through_plots.py</a:t>
            </a:r>
            <a:r>
              <a:rPr lang="en-US" sz="2000" dirty="0" smtClean="0">
                <a:latin typeface="Andale Mono"/>
                <a:cs typeface="Andale Mono"/>
              </a:rPr>
              <a:t> -</a:t>
            </a:r>
            <a:r>
              <a:rPr lang="en-US" sz="2000" dirty="0">
                <a:latin typeface="Andale Mono"/>
                <a:cs typeface="Andale Mono"/>
              </a:rPr>
              <a:t>s </a:t>
            </a:r>
            <a:r>
              <a:rPr lang="en-US" sz="2000" dirty="0" smtClean="0">
                <a:latin typeface="Andale Mono"/>
                <a:cs typeface="Andale Mono"/>
              </a:rPr>
              <a:t>            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-m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-o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 smtClean="0">
                <a:latin typeface="Andale Mono"/>
                <a:cs typeface="Andale Mono"/>
              </a:rPr>
              <a:t>taxa_individual</a:t>
            </a:r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Let’s view the individual taxonomic summary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Taxonomic 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6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6" y="2248347"/>
            <a:ext cx="8287759" cy="387781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ndale Mono"/>
                <a:cs typeface="Andale Mono"/>
              </a:rPr>
              <a:t>Produce Taxa Summary grouped by “Receive” category</a:t>
            </a:r>
          </a:p>
          <a:p>
            <a:pPr marL="0" indent="0">
              <a:buNone/>
            </a:pPr>
            <a:r>
              <a:rPr lang="en-US" sz="2000" dirty="0" smtClean="0">
                <a:latin typeface="Andale Mono"/>
                <a:cs typeface="Andale Mono"/>
              </a:rPr>
              <a:t>&gt; </a:t>
            </a:r>
            <a:r>
              <a:rPr lang="en-US" sz="2000" dirty="0" err="1" smtClean="0">
                <a:latin typeface="Andale Mono"/>
                <a:cs typeface="Andale Mono"/>
              </a:rPr>
              <a:t>summarize_taxa_through_plots.py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en-US" sz="2000" dirty="0">
                <a:latin typeface="Andale Mono"/>
                <a:cs typeface="Andale Mono"/>
              </a:rPr>
              <a:t>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</a:t>
            </a:r>
            <a:r>
              <a:rPr lang="en-US" sz="2000" dirty="0" smtClean="0">
                <a:latin typeface="Andale Mono"/>
                <a:cs typeface="Andale Mono"/>
              </a:rPr>
              <a:t>   -</a:t>
            </a:r>
            <a:r>
              <a:rPr lang="en-US" sz="2000" dirty="0">
                <a:latin typeface="Andale Mono"/>
                <a:cs typeface="Andale Mono"/>
              </a:rPr>
              <a:t>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</a:t>
            </a:r>
            <a:r>
              <a:rPr lang="en-US" sz="2000" dirty="0" smtClean="0">
                <a:latin typeface="Andale Mono"/>
                <a:cs typeface="Andale Mono"/>
              </a:rPr>
              <a:t>                    -</a:t>
            </a:r>
            <a:r>
              <a:rPr lang="en-US" sz="2000" dirty="0">
                <a:latin typeface="Andale Mono"/>
                <a:cs typeface="Andale Mono"/>
              </a:rPr>
              <a:t>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>
                <a:latin typeface="Andale Mono"/>
                <a:cs typeface="Andale Mono"/>
              </a:rPr>
              <a:t>taxa_Receive</a:t>
            </a:r>
            <a:r>
              <a:rPr lang="en-US" sz="2000" dirty="0">
                <a:latin typeface="Andale Mono"/>
                <a:cs typeface="Andale Mono"/>
              </a:rPr>
              <a:t> -c Receive -</a:t>
            </a:r>
            <a:r>
              <a:rPr lang="en-US" sz="2000" dirty="0" smtClean="0">
                <a:latin typeface="Andale Mono"/>
                <a:cs typeface="Andale Mono"/>
              </a:rPr>
              <a:t>s</a:t>
            </a:r>
          </a:p>
          <a:p>
            <a:r>
              <a:rPr lang="en-US" sz="2000" dirty="0">
                <a:latin typeface="Andale Mono"/>
                <a:cs typeface="Andale Mono"/>
              </a:rPr>
              <a:t>Produce Taxa Summary grouped by </a:t>
            </a:r>
            <a:r>
              <a:rPr lang="en-US" sz="2000" dirty="0" smtClean="0">
                <a:latin typeface="Andale Mono"/>
                <a:cs typeface="Andale Mono"/>
              </a:rPr>
              <a:t>“Sample” </a:t>
            </a:r>
            <a:r>
              <a:rPr lang="en-US" sz="2000" dirty="0">
                <a:latin typeface="Andale Mono"/>
                <a:cs typeface="Andale Mono"/>
              </a:rPr>
              <a:t>category</a:t>
            </a:r>
          </a:p>
          <a:p>
            <a:pPr marL="0" indent="0">
              <a:buNone/>
            </a:pPr>
            <a:r>
              <a:rPr lang="en-US" sz="2000" dirty="0">
                <a:latin typeface="Andale Mono"/>
                <a:cs typeface="Andale Mono"/>
              </a:rPr>
              <a:t>&gt; </a:t>
            </a:r>
            <a:r>
              <a:rPr lang="en-US" sz="2000" dirty="0" err="1">
                <a:latin typeface="Andale Mono"/>
                <a:cs typeface="Andale Mono"/>
              </a:rPr>
              <a:t>summarize_taxa_through_plots.py</a:t>
            </a:r>
            <a:r>
              <a:rPr lang="en-US" sz="2000" dirty="0">
                <a:latin typeface="Andale Mono"/>
                <a:cs typeface="Andale Mono"/>
              </a:rPr>
              <a:t> 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   -m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                    -o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 smtClean="0">
                <a:latin typeface="Andale Mono"/>
                <a:cs typeface="Andale Mono"/>
              </a:rPr>
              <a:t>taxa_Sample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c Sample </a:t>
            </a:r>
            <a:r>
              <a:rPr lang="en-US" sz="2000" dirty="0">
                <a:latin typeface="Andale Mono"/>
                <a:cs typeface="Andale Mono"/>
              </a:rPr>
              <a:t>-s</a:t>
            </a:r>
          </a:p>
          <a:p>
            <a:r>
              <a:rPr lang="en-US" sz="2000" dirty="0">
                <a:latin typeface="Andale Mono"/>
                <a:cs typeface="Andale Mono"/>
              </a:rPr>
              <a:t>Produce Taxa Summary grouped by </a:t>
            </a:r>
            <a:r>
              <a:rPr lang="en-US" sz="2000" dirty="0" smtClean="0">
                <a:latin typeface="Andale Mono"/>
                <a:cs typeface="Andale Mono"/>
              </a:rPr>
              <a:t>“Mouse” </a:t>
            </a:r>
            <a:r>
              <a:rPr lang="en-US" sz="2000" dirty="0">
                <a:latin typeface="Andale Mono"/>
                <a:cs typeface="Andale Mono"/>
              </a:rPr>
              <a:t>category</a:t>
            </a:r>
          </a:p>
          <a:p>
            <a:pPr marL="0" indent="0">
              <a:buNone/>
            </a:pPr>
            <a:r>
              <a:rPr lang="en-US" sz="2000" dirty="0">
                <a:latin typeface="Andale Mono"/>
                <a:cs typeface="Andale Mono"/>
              </a:rPr>
              <a:t>&gt; </a:t>
            </a:r>
            <a:r>
              <a:rPr lang="en-US" sz="2000" dirty="0" err="1">
                <a:latin typeface="Andale Mono"/>
                <a:cs typeface="Andale Mono"/>
              </a:rPr>
              <a:t>summarize_taxa_through_plots.py</a:t>
            </a:r>
            <a:r>
              <a:rPr lang="en-US" sz="2000" dirty="0">
                <a:latin typeface="Andale Mono"/>
                <a:cs typeface="Andale Mono"/>
              </a:rPr>
              <a:t> 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   -m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                    -o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 smtClean="0">
                <a:latin typeface="Andale Mono"/>
                <a:cs typeface="Andale Mono"/>
              </a:rPr>
              <a:t>taxa_Mouse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c Mouse </a:t>
            </a:r>
            <a:r>
              <a:rPr lang="en-US" sz="2000" dirty="0">
                <a:latin typeface="Andale Mono"/>
                <a:cs typeface="Andale Mono"/>
              </a:rPr>
              <a:t>-s</a:t>
            </a:r>
          </a:p>
          <a:p>
            <a:pPr marL="0" indent="0">
              <a:buNone/>
            </a:pPr>
            <a:endParaRPr lang="en-US" sz="2000" dirty="0" smtClean="0">
              <a:latin typeface="Andale Mono"/>
              <a:cs typeface="Andale Mon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Taxa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4309</TotalTime>
  <Words>624</Words>
  <Application>Microsoft Macintosh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Lectures on Informatics: An Introduction to Microbial Community Sequencing and Analysis</vt:lpstr>
      <vt:lpstr>Mapping Information</vt:lpstr>
      <vt:lpstr>Summarize Biom Table</vt:lpstr>
      <vt:lpstr>Summarize Biom Table</vt:lpstr>
      <vt:lpstr>Parameters file</vt:lpstr>
      <vt:lpstr>secondary_analysis.py</vt:lpstr>
      <vt:lpstr>Taxonomic Summaries</vt:lpstr>
      <vt:lpstr>Category Taxa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Informatics: An Introduction to Microbial Community Sequencing and Analysis</dc:title>
  <dc:creator>Chris</dc:creator>
  <cp:lastModifiedBy>Chris</cp:lastModifiedBy>
  <cp:revision>218</cp:revision>
  <dcterms:created xsi:type="dcterms:W3CDTF">2017-01-15T19:36:34Z</dcterms:created>
  <dcterms:modified xsi:type="dcterms:W3CDTF">2017-04-04T21:29:29Z</dcterms:modified>
</cp:coreProperties>
</file>